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2" r:id="rId17"/>
    <p:sldId id="274" r:id="rId18"/>
    <p:sldId id="275" r:id="rId19"/>
    <p:sldId id="276" r:id="rId20"/>
    <p:sldId id="271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6" r:id="rId29"/>
    <p:sldId id="287" r:id="rId30"/>
    <p:sldId id="277" r:id="rId31"/>
    <p:sldId id="289" r:id="rId32"/>
    <p:sldId id="290" r:id="rId33"/>
    <p:sldId id="291" r:id="rId34"/>
    <p:sldId id="292" r:id="rId35"/>
    <p:sldId id="293" r:id="rId36"/>
    <p:sldId id="288" r:id="rId37"/>
    <p:sldId id="295" r:id="rId38"/>
    <p:sldId id="296" r:id="rId39"/>
    <p:sldId id="298" r:id="rId40"/>
    <p:sldId id="299" r:id="rId41"/>
    <p:sldId id="300" r:id="rId42"/>
    <p:sldId id="297" r:id="rId4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30" d="100"/>
          <a:sy n="130" d="100"/>
        </p:scale>
        <p:origin x="-228" y="-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913063" y="0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BC9FBA-822D-4437-9BB3-66521C1D6834}" type="datetimeFigureOut">
              <a:rPr lang="en-US" smtClean="0"/>
              <a:t>17-Aug-23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13063" y="8685213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940125-7030-4A53-B3DC-ED13F5F48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74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0"/>
          <p:cNvSpPr>
            <a:spLocks noGrp="1"/>
          </p:cNvSpPr>
          <p:nvPr>
            <p:ph type="sldNum" sz="quarter" idx="4294967295"/>
          </p:nvPr>
        </p:nvSpPr>
        <p:spPr>
          <a:xfrm>
            <a:off x="8778240" y="475488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>
              <a:defRPr sz="1300">
                <a:solidFill>
                  <a:srgbClr val="FFFFFF"/>
                </a:solidFill>
                <a:latin typeface="Calibri"/>
                <a:ea typeface="Calibri"/>
                <a:cs typeface="Calibri"/>
              </a:defRPr>
            </a:lvl1pPr>
          </a:lstStyle>
          <a:p>
            <a:pPr algn="l"/>
            <a:fld id="{F7021451-1387-4CA6-816F-3879F97B5CBC}" type="slidenum">
              <a:rPr lang="en-US" b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8CAF83C-9D49-B4A6-2803-D7D491D5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68580" tIns="34290" rIns="68580" bIns="34290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C1FD41D-7111-7969-45B6-8A67A02E2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68580" tIns="34290" rIns="68580" bIns="3429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5DED451-9BFD-9169-0E1A-9327868C4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AA898962-C517-4B2B-AAE0-4512A79F424C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C4A50AC-6D54-1A9C-B413-140A73265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362AF49-3724-42D7-9E43-81AB47726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lIns="68580" tIns="34290" rIns="68580" bIns="34290"/>
          <a:lstStyle/>
          <a:p>
            <a:fld id="{B52E5684-F68F-4253-A8BF-5D1447B67E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7931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0"/>
          <p:cNvSpPr>
            <a:spLocks noGrp="1"/>
          </p:cNvSpPr>
          <p:nvPr>
            <p:ph type="sldNum" sz="quarter" idx="4294967295"/>
          </p:nvPr>
        </p:nvSpPr>
        <p:spPr>
          <a:xfrm>
            <a:off x="8778240" y="475488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>
              <a:defRPr sz="1300">
                <a:solidFill>
                  <a:srgbClr val="FFFFFF"/>
                </a:solidFill>
                <a:latin typeface="Calibri"/>
                <a:ea typeface="Calibri"/>
                <a:cs typeface="Calibri"/>
              </a:defRPr>
            </a:lvl1pPr>
          </a:lstStyle>
          <a:p>
            <a:pPr algn="l"/>
            <a:fld id="{F7021451-1387-4CA6-816F-3879F97B5CBC}" type="slidenum">
              <a:rPr lang="en-US" b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8fb25026-60ae-47d9-b5a6-8a131a9cab02?pitch-bytes=171368&amp;pitch-content-type=image%2Fsvg%2Bxm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-277468" y="-71542"/>
            <a:ext cx="3059723" cy="3063104"/>
          </a:xfrm>
          <a:prstGeom prst="rect">
            <a:avLst/>
          </a:prstGeom>
        </p:spPr>
      </p:pic>
      <p:pic>
        <p:nvPicPr>
          <p:cNvPr id="4" name="Image 1" descr="https://pitch-assets-ccb95893-de3f-4266-973c-20049231b248.s3.eu-west-1.amazonaws.com/535ef62a-3f72-4c39-93f6-374f80be97ab?pitch-bytes=1087250&amp;pitch-content-type=image%2Fsvg%2Bxml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2864651" y="3743325"/>
            <a:ext cx="3419198" cy="3414442"/>
          </a:xfrm>
          <a:prstGeom prst="rect">
            <a:avLst/>
          </a:prstGeom>
        </p:spPr>
      </p:pic>
      <p:pic>
        <p:nvPicPr>
          <p:cNvPr id="5" name="Image 2" descr="https://pitch-assets-ccb95893-de3f-4266-973c-20049231b248.s3.eu-west-1.amazonaws.com/cb0376c7-95e8-4842-9013-a21a5ffa5e8f?pitch-bytes=537152&amp;pitch-content-type=image%2Fsvg%2Bxml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8"/>
              </a:ext>
            </a:extLst>
          </a:blip>
          <a:srcRect/>
          <a:stretch/>
        </p:blipFill>
        <p:spPr>
          <a:xfrm rot="21000000">
            <a:off x="5283497" y="-2216803"/>
            <a:ext cx="4937235" cy="4937235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285586" y="2412291"/>
            <a:ext cx="9144000" cy="82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6480"/>
              </a:lnSpc>
            </a:pPr>
            <a:r>
              <a:rPr lang="en-US" sz="5400" b="0" kern="0" spc="-48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CLAIMSAIL</a:t>
            </a:r>
            <a:endParaRPr lang="en-US" sz="5400" dirty="0"/>
          </a:p>
        </p:txBody>
      </p:sp>
      <p:sp>
        <p:nvSpPr>
          <p:cNvPr id="7" name="Text 1"/>
          <p:cNvSpPr/>
          <p:nvPr/>
        </p:nvSpPr>
        <p:spPr>
          <a:xfrm>
            <a:off x="285559" y="1894931"/>
            <a:ext cx="9144000" cy="4457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510"/>
              </a:lnSpc>
            </a:pPr>
            <a:r>
              <a:rPr lang="en-US" sz="27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Insurance Policy </a:t>
            </a:r>
            <a:r>
              <a:rPr lang="en-US" sz="2700" b="0" kern="0" spc="-48" dirty="0" smtClean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Management Application </a:t>
            </a:r>
            <a:endParaRPr lang="en-US" sz="2700" dirty="0"/>
          </a:p>
        </p:txBody>
      </p:sp>
      <p:sp>
        <p:nvSpPr>
          <p:cNvPr id="8" name="Text 2"/>
          <p:cNvSpPr/>
          <p:nvPr/>
        </p:nvSpPr>
        <p:spPr>
          <a:xfrm>
            <a:off x="285547" y="4744736"/>
            <a:ext cx="27432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2023</a:t>
            </a:r>
            <a:endParaRPr lang="en-US" sz="750" dirty="0"/>
          </a:p>
        </p:txBody>
      </p:sp>
      <p:sp>
        <p:nvSpPr>
          <p:cNvPr id="9" name="Text 3"/>
          <p:cNvSpPr/>
          <p:nvPr/>
        </p:nvSpPr>
        <p:spPr>
          <a:xfrm>
            <a:off x="6197848" y="4744736"/>
            <a:ext cx="27432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GROUP 3</a:t>
            </a:r>
            <a:endParaRPr lang="en-US" sz="750" dirty="0"/>
          </a:p>
        </p:txBody>
      </p:sp>
      <p:sp>
        <p:nvSpPr>
          <p:cNvPr id="10" name="Text 4"/>
          <p:cNvSpPr/>
          <p:nvPr/>
        </p:nvSpPr>
        <p:spPr>
          <a:xfrm>
            <a:off x="3454648" y="3236291"/>
            <a:ext cx="27432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SIMPLIFYING INSURANCE, ONE CLICK AT A TIME</a:t>
            </a:r>
            <a:endParaRPr lang="en-US" sz="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6161" y="477488"/>
            <a:ext cx="82296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User Functionalities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476161" y="1142858"/>
            <a:ext cx="8229600" cy="195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Login/ Register to the Application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Profile information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 all </a:t>
            </a:r>
            <a:r>
              <a:rPr lang="en-US" sz="1100" b="0" kern="0" spc="-12" dirty="0" smtClean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policies </a:t>
            </a: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that are added by admin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to policies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 policy status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 applied policies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Ask a question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 Question History</a:t>
            </a:r>
            <a:endParaRPr lang="en-US" sz="1050" dirty="0"/>
          </a:p>
        </p:txBody>
      </p:sp>
      <p:pic>
        <p:nvPicPr>
          <p:cNvPr id="6" name="Image 2" descr="https://pitch-assets-ccb95893-de3f-4266-973c-20049231b248.s3.eu-west-1.amazonaws.com/cb0376c7-95e8-4842-9013-a21a5ffa5e8f?pitch-bytes=537152&amp;pitch-content-type=image%2Fsvg%2Bxm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 rot="21000000">
            <a:off x="5283497" y="-2216803"/>
            <a:ext cx="4937235" cy="4937235"/>
          </a:xfrm>
          <a:prstGeom prst="rect">
            <a:avLst/>
          </a:prstGeom>
        </p:spPr>
      </p:pic>
      <p:sp>
        <p:nvSpPr>
          <p:cNvPr id="7" name="Shape 7"/>
          <p:cNvSpPr/>
          <p:nvPr/>
        </p:nvSpPr>
        <p:spPr>
          <a:xfrm>
            <a:off x="-97051" y="4492831"/>
            <a:ext cx="9334500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817226" y="4142542"/>
            <a:ext cx="4572000" cy="1866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shall now demonstrate the Application</a:t>
            </a:r>
            <a:endParaRPr lang="en-US" sz="1050" dirty="0"/>
          </a:p>
        </p:txBody>
      </p:sp>
      <p:sp>
        <p:nvSpPr>
          <p:cNvPr id="4" name="Text 1"/>
          <p:cNvSpPr/>
          <p:nvPr/>
        </p:nvSpPr>
        <p:spPr>
          <a:xfrm>
            <a:off x="476432" y="3695977"/>
            <a:ext cx="45720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Admin Dashboard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4710989" y="3695977"/>
            <a:ext cx="45720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Customer Dashboard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476250" y="476250"/>
            <a:ext cx="82296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Output</a:t>
            </a:r>
            <a:endParaRPr lang="en-US" sz="2400" dirty="0"/>
          </a:p>
        </p:txBody>
      </p:sp>
      <p:pic>
        <p:nvPicPr>
          <p:cNvPr id="7" name="Image 0" descr="https://pitch-assets-ccb95893-de3f-4266-973c-20049231b248.s3.eu-west-1.amazonaws.com/e93ed0de-b66e-4c06-bd4f-c5dcde2a26af?pitch-bytes=47597&amp;pitch-content-type=image%2Fpng"/>
          <p:cNvPicPr>
            <a:picLocks noChangeAspect="1"/>
          </p:cNvPicPr>
          <p:nvPr/>
        </p:nvPicPr>
        <p:blipFill>
          <a:blip r:embed="rId3"/>
          <a:srcRect l="3565" r="11545"/>
          <a:stretch/>
        </p:blipFill>
        <p:spPr>
          <a:xfrm>
            <a:off x="478133" y="1285797"/>
            <a:ext cx="3960550" cy="2238375"/>
          </a:xfrm>
          <a:prstGeom prst="rect">
            <a:avLst/>
          </a:prstGeom>
        </p:spPr>
      </p:pic>
      <p:pic>
        <p:nvPicPr>
          <p:cNvPr id="8" name="Image 1" descr="https://pitch-assets-ccb95893-de3f-4266-973c-20049231b248.s3.eu-west-1.amazonaws.com/4c5bd448-a717-4d82-9368-91c569d5bb10?pitch-bytes=38168&amp;pitch-content-type=image%2Fpng"/>
          <p:cNvPicPr>
            <a:picLocks noChangeAspect="1"/>
          </p:cNvPicPr>
          <p:nvPr/>
        </p:nvPicPr>
        <p:blipFill>
          <a:blip r:embed="rId4"/>
          <a:srcRect l="2135" r="21873"/>
          <a:stretch/>
        </p:blipFill>
        <p:spPr>
          <a:xfrm>
            <a:off x="4714968" y="1285797"/>
            <a:ext cx="3960550" cy="22383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 rot="5400000">
            <a:off x="5000214" y="3333046"/>
            <a:ext cx="2643188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1"/>
          <p:cNvSpPr/>
          <p:nvPr/>
        </p:nvSpPr>
        <p:spPr>
          <a:xfrm rot="5400000">
            <a:off x="3835688" y="3333046"/>
            <a:ext cx="2643188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 rot="5400000">
            <a:off x="1501874" y="3350961"/>
            <a:ext cx="2643188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7522710" y="3983621"/>
            <a:ext cx="1095375" cy="238125"/>
          </a:xfrm>
          <a:prstGeom prst="roundRect">
            <a:avLst>
              <a:gd name="adj" fmla="val 32000"/>
            </a:avLst>
          </a:prstGeom>
          <a:solidFill>
            <a:srgbClr val="DF392A"/>
          </a:solidFill>
          <a:ln/>
        </p:spPr>
        <p:txBody>
          <a:bodyPr wrap="square" lIns="60854" tIns="28112" rIns="60854" bIns="28112" rtlCol="0" anchor="ctr"/>
          <a:lstStyle/>
          <a:p>
            <a:pPr algn="ctr">
              <a:lnSpc>
                <a:spcPts val="1260"/>
              </a:lnSpc>
            </a:pPr>
            <a:r>
              <a:rPr lang="en-US" sz="900" kern="0" spc="-12" dirty="0">
                <a:solidFill>
                  <a:srgbClr val="FFFFFF"/>
                </a:solidFill>
              </a:rPr>
              <a:t>Schema Design</a:t>
            </a:r>
            <a:endParaRPr lang="en-US" sz="900" dirty="0"/>
          </a:p>
        </p:txBody>
      </p:sp>
      <p:sp>
        <p:nvSpPr>
          <p:cNvPr id="7" name="Shape 4"/>
          <p:cNvSpPr/>
          <p:nvPr/>
        </p:nvSpPr>
        <p:spPr>
          <a:xfrm rot="5400000">
            <a:off x="332586" y="3333046"/>
            <a:ext cx="2643188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75301" y="477664"/>
            <a:ext cx="82296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Project plan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210190" y="4499339"/>
            <a:ext cx="18288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14-AUG-2023</a:t>
            </a:r>
            <a:endParaRPr lang="en-US" sz="750" dirty="0"/>
          </a:p>
        </p:txBody>
      </p:sp>
      <p:sp>
        <p:nvSpPr>
          <p:cNvPr id="10" name="Text 7"/>
          <p:cNvSpPr/>
          <p:nvPr/>
        </p:nvSpPr>
        <p:spPr>
          <a:xfrm>
            <a:off x="1390650" y="4513875"/>
            <a:ext cx="18288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12-AUG-2023</a:t>
            </a:r>
            <a:endParaRPr lang="en-US" sz="750" dirty="0"/>
          </a:p>
        </p:txBody>
      </p:sp>
      <p:sp>
        <p:nvSpPr>
          <p:cNvPr id="11" name="Text 8"/>
          <p:cNvSpPr/>
          <p:nvPr/>
        </p:nvSpPr>
        <p:spPr>
          <a:xfrm>
            <a:off x="2475428" y="4499339"/>
            <a:ext cx="18288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11-AUG-2023</a:t>
            </a:r>
            <a:endParaRPr lang="en-US" sz="750" dirty="0"/>
          </a:p>
        </p:txBody>
      </p:sp>
      <p:sp>
        <p:nvSpPr>
          <p:cNvPr id="12" name="Text 9"/>
          <p:cNvSpPr/>
          <p:nvPr/>
        </p:nvSpPr>
        <p:spPr>
          <a:xfrm>
            <a:off x="3676650" y="4513875"/>
            <a:ext cx="18288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10-AUG-2023</a:t>
            </a:r>
            <a:endParaRPr lang="en-US" sz="750" dirty="0"/>
          </a:p>
        </p:txBody>
      </p:sp>
      <p:sp>
        <p:nvSpPr>
          <p:cNvPr id="13" name="Text 10"/>
          <p:cNvSpPr/>
          <p:nvPr/>
        </p:nvSpPr>
        <p:spPr>
          <a:xfrm>
            <a:off x="4849372" y="4514837"/>
            <a:ext cx="18288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9-AUG-2023</a:t>
            </a:r>
            <a:endParaRPr lang="en-US" sz="750" dirty="0"/>
          </a:p>
        </p:txBody>
      </p:sp>
      <p:sp>
        <p:nvSpPr>
          <p:cNvPr id="14" name="Text 11"/>
          <p:cNvSpPr/>
          <p:nvPr/>
        </p:nvSpPr>
        <p:spPr>
          <a:xfrm>
            <a:off x="5995450" y="4515800"/>
            <a:ext cx="18288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8-AUG-2023</a:t>
            </a:r>
            <a:endParaRPr lang="en-US" sz="750" dirty="0"/>
          </a:p>
        </p:txBody>
      </p:sp>
      <p:sp>
        <p:nvSpPr>
          <p:cNvPr id="15" name="Shape 12"/>
          <p:cNvSpPr/>
          <p:nvPr/>
        </p:nvSpPr>
        <p:spPr>
          <a:xfrm rot="5400000">
            <a:off x="2666400" y="3333046"/>
            <a:ext cx="2643188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 rot="5400000">
            <a:off x="6169502" y="3333046"/>
            <a:ext cx="2643188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523320" y="2719177"/>
            <a:ext cx="1092210" cy="238125"/>
          </a:xfrm>
          <a:prstGeom prst="roundRect">
            <a:avLst>
              <a:gd name="adj" fmla="val 32000"/>
            </a:avLst>
          </a:prstGeom>
          <a:solidFill>
            <a:srgbClr val="DF392A"/>
          </a:solidFill>
          <a:ln/>
        </p:spPr>
        <p:txBody>
          <a:bodyPr wrap="square" lIns="60678" tIns="28112" rIns="60678" bIns="28112" rtlCol="0" anchor="ctr"/>
          <a:lstStyle/>
          <a:p>
            <a:pPr algn="ctr">
              <a:lnSpc>
                <a:spcPts val="1260"/>
              </a:lnSpc>
            </a:pPr>
            <a:r>
              <a:rPr lang="en-US" sz="900" kern="0" spc="-12" dirty="0">
                <a:solidFill>
                  <a:srgbClr val="FFFFFF"/>
                </a:solidFill>
              </a:rPr>
              <a:t>Testing</a:t>
            </a:r>
            <a:endParaRPr lang="en-US" sz="900" dirty="0"/>
          </a:p>
        </p:txBody>
      </p:sp>
      <p:sp>
        <p:nvSpPr>
          <p:cNvPr id="18" name="Text 15"/>
          <p:cNvSpPr/>
          <p:nvPr/>
        </p:nvSpPr>
        <p:spPr>
          <a:xfrm>
            <a:off x="6362163" y="3981413"/>
            <a:ext cx="1095375" cy="238125"/>
          </a:xfrm>
          <a:prstGeom prst="roundRect">
            <a:avLst>
              <a:gd name="adj" fmla="val 32000"/>
            </a:avLst>
          </a:prstGeom>
          <a:solidFill>
            <a:srgbClr val="DF392A"/>
          </a:solidFill>
          <a:ln/>
        </p:spPr>
        <p:txBody>
          <a:bodyPr wrap="square" lIns="60854" tIns="28112" rIns="60854" bIns="28112" rtlCol="0" anchor="ctr"/>
          <a:lstStyle/>
          <a:p>
            <a:pPr algn="ctr">
              <a:lnSpc>
                <a:spcPts val="1260"/>
              </a:lnSpc>
            </a:pPr>
            <a:r>
              <a:rPr lang="en-US" sz="900" kern="0" spc="-12" dirty="0">
                <a:solidFill>
                  <a:srgbClr val="FFFFFF"/>
                </a:solidFill>
              </a:rPr>
              <a:t>Version Setup</a:t>
            </a:r>
            <a:endParaRPr lang="en-US" sz="900" dirty="0"/>
          </a:p>
        </p:txBody>
      </p:sp>
      <p:sp>
        <p:nvSpPr>
          <p:cNvPr id="20" name="Text 17"/>
          <p:cNvSpPr/>
          <p:nvPr/>
        </p:nvSpPr>
        <p:spPr>
          <a:xfrm>
            <a:off x="1687738" y="3228250"/>
            <a:ext cx="2273734" cy="238125"/>
          </a:xfrm>
          <a:prstGeom prst="roundRect">
            <a:avLst>
              <a:gd name="adj" fmla="val 32000"/>
            </a:avLst>
          </a:prstGeom>
          <a:solidFill>
            <a:srgbClr val="DF392A"/>
          </a:solidFill>
          <a:ln/>
        </p:spPr>
        <p:txBody>
          <a:bodyPr wrap="square" lIns="126319" tIns="28112" rIns="126319" bIns="28112" rtlCol="0" anchor="ctr"/>
          <a:lstStyle/>
          <a:p>
            <a:pPr algn="ctr">
              <a:lnSpc>
                <a:spcPts val="1260"/>
              </a:lnSpc>
            </a:pPr>
            <a:r>
              <a:rPr lang="en-US" sz="900" kern="0" spc="-12" dirty="0">
                <a:solidFill>
                  <a:srgbClr val="FFFFFF"/>
                </a:solidFill>
              </a:rPr>
              <a:t>Front end Programming</a:t>
            </a:r>
            <a:endParaRPr lang="en-US" sz="900" dirty="0"/>
          </a:p>
        </p:txBody>
      </p:sp>
      <p:sp>
        <p:nvSpPr>
          <p:cNvPr id="21" name="Text 18"/>
          <p:cNvSpPr/>
          <p:nvPr/>
        </p:nvSpPr>
        <p:spPr>
          <a:xfrm>
            <a:off x="4407099" y="3556104"/>
            <a:ext cx="2515255" cy="238125"/>
          </a:xfrm>
          <a:prstGeom prst="roundRect">
            <a:avLst>
              <a:gd name="adj" fmla="val 32000"/>
            </a:avLst>
          </a:prstGeom>
          <a:solidFill>
            <a:srgbClr val="DF392A"/>
          </a:solidFill>
          <a:ln/>
        </p:spPr>
        <p:txBody>
          <a:bodyPr wrap="square" lIns="139736" tIns="28112" rIns="139736" bIns="28112" rtlCol="0" anchor="ctr"/>
          <a:lstStyle/>
          <a:p>
            <a:pPr algn="ctr">
              <a:lnSpc>
                <a:spcPts val="1260"/>
              </a:lnSpc>
            </a:pPr>
            <a:r>
              <a:rPr lang="en-US" sz="900" kern="0" spc="-12" dirty="0">
                <a:solidFill>
                  <a:srgbClr val="FFFFFF"/>
                </a:solidFill>
              </a:rPr>
              <a:t>Back end Programming</a:t>
            </a:r>
            <a:endParaRPr lang="en-US" sz="900" dirty="0"/>
          </a:p>
        </p:txBody>
      </p:sp>
      <p:sp>
        <p:nvSpPr>
          <p:cNvPr id="22" name="Shape 19"/>
          <p:cNvSpPr/>
          <p:nvPr/>
        </p:nvSpPr>
        <p:spPr>
          <a:xfrm rot="5400000">
            <a:off x="-831940" y="3333046"/>
            <a:ext cx="2643188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23" name="Shape 20"/>
          <p:cNvSpPr/>
          <p:nvPr/>
        </p:nvSpPr>
        <p:spPr>
          <a:xfrm rot="5400000">
            <a:off x="7334027" y="3333046"/>
            <a:ext cx="2643188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24" name="Text 21"/>
          <p:cNvSpPr/>
          <p:nvPr/>
        </p:nvSpPr>
        <p:spPr>
          <a:xfrm>
            <a:off x="7155997" y="4499339"/>
            <a:ext cx="18288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7-AUG-2023</a:t>
            </a:r>
            <a:endParaRPr lang="en-US" sz="750" dirty="0"/>
          </a:p>
        </p:txBody>
      </p:sp>
      <p:sp>
        <p:nvSpPr>
          <p:cNvPr id="25" name="Text 22"/>
          <p:cNvSpPr/>
          <p:nvPr/>
        </p:nvSpPr>
        <p:spPr>
          <a:xfrm>
            <a:off x="523320" y="2012966"/>
            <a:ext cx="1092211" cy="404077"/>
          </a:xfrm>
          <a:prstGeom prst="roundRect">
            <a:avLst>
              <a:gd name="adj" fmla="val 32000"/>
            </a:avLst>
          </a:prstGeom>
          <a:solidFill>
            <a:srgbClr val="DF392A"/>
          </a:solidFill>
          <a:ln/>
        </p:spPr>
        <p:txBody>
          <a:bodyPr wrap="square" lIns="60678" tIns="47704" rIns="60678" bIns="47704" rtlCol="0" anchor="ctr"/>
          <a:lstStyle/>
          <a:p>
            <a:pPr algn="ctr">
              <a:lnSpc>
                <a:spcPts val="1260"/>
              </a:lnSpc>
            </a:pPr>
            <a:r>
              <a:rPr lang="en-US" sz="900" kern="0" spc="-12" dirty="0">
                <a:solidFill>
                  <a:srgbClr val="FFFFFF"/>
                </a:solidFill>
              </a:rPr>
              <a:t>Project Completion</a:t>
            </a:r>
            <a:endParaRPr lang="en-US" sz="900" dirty="0"/>
          </a:p>
        </p:txBody>
      </p:sp>
      <p:sp>
        <p:nvSpPr>
          <p:cNvPr id="26" name="Text 23"/>
          <p:cNvSpPr/>
          <p:nvPr/>
        </p:nvSpPr>
        <p:spPr>
          <a:xfrm>
            <a:off x="476250" y="811972"/>
            <a:ext cx="8229600" cy="7923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Project Development Lifecycle:</a:t>
            </a:r>
            <a:endParaRPr lang="en-US" sz="2400" dirty="0"/>
          </a:p>
          <a:p>
            <a:pPr algn="l">
              <a:lnSpc>
                <a:spcPts val="3120"/>
              </a:lnSpc>
            </a:pPr>
            <a:endParaRPr lang="en-US" sz="2400" dirty="0"/>
          </a:p>
        </p:txBody>
      </p:sp>
      <p:sp>
        <p:nvSpPr>
          <p:cNvPr id="27" name="Text 24"/>
          <p:cNvSpPr/>
          <p:nvPr/>
        </p:nvSpPr>
        <p:spPr>
          <a:xfrm>
            <a:off x="476250" y="741030"/>
            <a:ext cx="914400" cy="13064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1470"/>
              </a:lnSpc>
            </a:pPr>
            <a:endParaRPr lang="en-US" sz="1050" dirty="0"/>
          </a:p>
          <a:p>
            <a:pPr algn="l">
              <a:lnSpc>
                <a:spcPts val="1470"/>
              </a:lnSpc>
            </a:pPr>
            <a:endParaRPr lang="en-US" sz="1050" dirty="0"/>
          </a:p>
          <a:p>
            <a:pPr algn="l">
              <a:lnSpc>
                <a:spcPts val="1470"/>
              </a:lnSpc>
            </a:pPr>
            <a:endParaRPr lang="en-US" sz="1050" dirty="0"/>
          </a:p>
          <a:p>
            <a:pPr algn="l">
              <a:lnSpc>
                <a:spcPts val="1470"/>
              </a:lnSpc>
            </a:pPr>
            <a:endParaRPr lang="en-US" sz="1050" dirty="0"/>
          </a:p>
          <a:p>
            <a:pPr algn="l">
              <a:lnSpc>
                <a:spcPts val="1470"/>
              </a:lnSpc>
            </a:pPr>
            <a:endParaRPr lang="en-US" sz="1050" dirty="0"/>
          </a:p>
          <a:p>
            <a:pPr algn="l">
              <a:lnSpc>
                <a:spcPts val="1470"/>
              </a:lnSpc>
            </a:pPr>
            <a:endParaRPr lang="en-US" sz="1050" dirty="0"/>
          </a:p>
          <a:p>
            <a:pPr algn="l">
              <a:lnSpc>
                <a:spcPts val="1470"/>
              </a:lnSpc>
            </a:pPr>
            <a:endParaRPr lang="en-US" sz="1050" dirty="0"/>
          </a:p>
        </p:txBody>
      </p:sp>
      <p:sp>
        <p:nvSpPr>
          <p:cNvPr id="28" name="Text 25"/>
          <p:cNvSpPr/>
          <p:nvPr/>
        </p:nvSpPr>
        <p:spPr>
          <a:xfrm>
            <a:off x="7525009" y="3557938"/>
            <a:ext cx="1095375" cy="238125"/>
          </a:xfrm>
          <a:prstGeom prst="roundRect">
            <a:avLst>
              <a:gd name="adj" fmla="val 32000"/>
            </a:avLst>
          </a:prstGeom>
          <a:solidFill>
            <a:srgbClr val="DF392A"/>
          </a:solidFill>
          <a:ln/>
        </p:spPr>
        <p:txBody>
          <a:bodyPr wrap="square" lIns="60854" tIns="28112" rIns="60854" bIns="28112" rtlCol="0" anchor="ctr"/>
          <a:lstStyle/>
          <a:p>
            <a:pPr algn="ctr">
              <a:lnSpc>
                <a:spcPts val="1260"/>
              </a:lnSpc>
            </a:pPr>
            <a:r>
              <a:rPr lang="en-US" sz="900" kern="0" spc="-12" dirty="0">
                <a:solidFill>
                  <a:srgbClr val="FFFFFF"/>
                </a:solidFill>
              </a:rPr>
              <a:t>Finalise schema</a:t>
            </a:r>
            <a:endParaRPr lang="en-US" sz="900" dirty="0"/>
          </a:p>
        </p:txBody>
      </p:sp>
      <p:sp>
        <p:nvSpPr>
          <p:cNvPr id="29" name="Text 26"/>
          <p:cNvSpPr/>
          <p:nvPr/>
        </p:nvSpPr>
        <p:spPr>
          <a:xfrm>
            <a:off x="4072489" y="3217301"/>
            <a:ext cx="998931" cy="236768"/>
          </a:xfrm>
          <a:prstGeom prst="roundRect">
            <a:avLst>
              <a:gd name="adj" fmla="val 32000"/>
            </a:avLst>
          </a:prstGeom>
          <a:solidFill>
            <a:srgbClr val="DF392A"/>
          </a:solidFill>
          <a:ln/>
        </p:spPr>
        <p:txBody>
          <a:bodyPr wrap="square" lIns="55496" tIns="27952" rIns="55496" bIns="27952" rtlCol="0" anchor="ctr"/>
          <a:lstStyle/>
          <a:p>
            <a:pPr algn="ctr">
              <a:lnSpc>
                <a:spcPts val="1260"/>
              </a:lnSpc>
            </a:pPr>
            <a:r>
              <a:rPr lang="en-US" sz="900" kern="0" spc="-12" dirty="0">
                <a:solidFill>
                  <a:srgbClr val="FFFFFF"/>
                </a:solidFill>
              </a:rPr>
              <a:t>Testing</a:t>
            </a:r>
            <a:endParaRPr lang="en-US" sz="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08565" y="3146440"/>
            <a:ext cx="9144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SANDESH A RAM</a:t>
            </a:r>
            <a:endParaRPr lang="en-US" sz="750" dirty="0"/>
          </a:p>
        </p:txBody>
      </p:sp>
      <p:pic>
        <p:nvPicPr>
          <p:cNvPr id="4" name="Image 0" descr="https://pitch-assets-ccb95893-de3f-4266-973c-20049231b248.s3.eu-west-1.amazonaws.com/fdcea8ae-b2bd-41ed-a9ef-4997f2ded124?pitch-bytes=20200&amp;pitch-content-type=image%2Fpng"/>
          <p:cNvPicPr>
            <a:picLocks noChangeAspect="1"/>
          </p:cNvPicPr>
          <p:nvPr/>
        </p:nvPicPr>
        <p:blipFill>
          <a:blip r:embed="rId3"/>
          <a:srcRect l="6562" r="12267"/>
          <a:stretch/>
        </p:blipFill>
        <p:spPr>
          <a:xfrm>
            <a:off x="5883770" y="2152700"/>
            <a:ext cx="946211" cy="946211"/>
          </a:xfrm>
          <a:prstGeom prst="ellipse">
            <a:avLst/>
          </a:prstGeom>
        </p:spPr>
      </p:pic>
      <p:sp>
        <p:nvSpPr>
          <p:cNvPr id="5" name="Text 1"/>
          <p:cNvSpPr/>
          <p:nvPr/>
        </p:nvSpPr>
        <p:spPr>
          <a:xfrm>
            <a:off x="476250" y="476250"/>
            <a:ext cx="3657600" cy="82294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 b="0" kern="0" spc="-48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TEAM</a:t>
            </a:r>
            <a:endParaRPr lang="en-US" sz="5400" dirty="0"/>
          </a:p>
        </p:txBody>
      </p:sp>
      <p:sp>
        <p:nvSpPr>
          <p:cNvPr id="6" name="Text 2"/>
          <p:cNvSpPr/>
          <p:nvPr/>
        </p:nvSpPr>
        <p:spPr>
          <a:xfrm>
            <a:off x="352673" y="4336605"/>
            <a:ext cx="18288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TUSHAR RANJAN NAYAK</a:t>
            </a:r>
            <a:endParaRPr lang="en-US" sz="750" dirty="0"/>
          </a:p>
        </p:txBody>
      </p:sp>
      <p:pic>
        <p:nvPicPr>
          <p:cNvPr id="7" name="Image 1" descr="https://pitch-assets-ccb95893-de3f-4266-973c-20049231b248.s3.eu-west-1.amazonaws.com/fdcea8ae-b2bd-41ed-a9ef-4997f2ded124?pitch-bytes=20200&amp;pitch-content-type=image%2Fpng"/>
          <p:cNvPicPr>
            <a:picLocks noChangeAspect="1"/>
          </p:cNvPicPr>
          <p:nvPr/>
        </p:nvPicPr>
        <p:blipFill>
          <a:blip r:embed="rId3"/>
          <a:srcRect l="6562" r="12267"/>
          <a:stretch/>
        </p:blipFill>
        <p:spPr>
          <a:xfrm>
            <a:off x="793968" y="3307927"/>
            <a:ext cx="946211" cy="946211"/>
          </a:xfrm>
          <a:prstGeom prst="ellipse">
            <a:avLst/>
          </a:prstGeom>
        </p:spPr>
      </p:pic>
      <p:sp>
        <p:nvSpPr>
          <p:cNvPr id="8" name="Text 3"/>
          <p:cNvSpPr/>
          <p:nvPr/>
        </p:nvSpPr>
        <p:spPr>
          <a:xfrm>
            <a:off x="3558347" y="2880274"/>
            <a:ext cx="1497206" cy="11541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NIKITA DHANANJAY GAIKWAD</a:t>
            </a:r>
            <a:endParaRPr lang="en-US" sz="750" dirty="0"/>
          </a:p>
        </p:txBody>
      </p:sp>
      <p:pic>
        <p:nvPicPr>
          <p:cNvPr id="9" name="Image 2" descr="https://pitch-assets-ccb95893-de3f-4266-973c-20049231b248.s3.eu-west-1.amazonaws.com/0e19c3b1-228b-4401-be2d-74ed4e61de18?pitch-bytes=3868&amp;pitch-content-type=image%2Fpng"/>
          <p:cNvPicPr>
            <a:picLocks noChangeAspect="1"/>
          </p:cNvPicPr>
          <p:nvPr/>
        </p:nvPicPr>
        <p:blipFill>
          <a:blip r:embed="rId4"/>
          <a:srcRect r="7484"/>
          <a:stretch/>
        </p:blipFill>
        <p:spPr>
          <a:xfrm>
            <a:off x="3827071" y="1807925"/>
            <a:ext cx="911274" cy="946211"/>
          </a:xfrm>
          <a:prstGeom prst="ellipse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882301" y="4655871"/>
            <a:ext cx="1485984" cy="11541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PONUGOTI SIREESHA REDDY</a:t>
            </a:r>
            <a:endParaRPr lang="en-US" sz="750" dirty="0"/>
          </a:p>
        </p:txBody>
      </p:sp>
      <p:pic>
        <p:nvPicPr>
          <p:cNvPr id="11" name="Image 3" descr="https://pitch-assets-ccb95893-de3f-4266-973c-20049231b248.s3.eu-west-1.amazonaws.com/0e19c3b1-228b-4401-be2d-74ed4e61de18?pitch-bytes=3868&amp;pitch-content-type=image%2Fpng"/>
          <p:cNvPicPr>
            <a:picLocks noChangeAspect="1"/>
          </p:cNvPicPr>
          <p:nvPr/>
        </p:nvPicPr>
        <p:blipFill>
          <a:blip r:embed="rId4"/>
          <a:srcRect r="7484"/>
          <a:stretch/>
        </p:blipFill>
        <p:spPr>
          <a:xfrm>
            <a:off x="5060907" y="3557085"/>
            <a:ext cx="911274" cy="946211"/>
          </a:xfrm>
          <a:prstGeom prst="ellipse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619769" y="2646747"/>
            <a:ext cx="1370568" cy="11541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SHALINI KOTHANDARAMAN</a:t>
            </a:r>
            <a:endParaRPr lang="en-US" sz="750" dirty="0"/>
          </a:p>
        </p:txBody>
      </p:sp>
      <p:pic>
        <p:nvPicPr>
          <p:cNvPr id="13" name="Image 4" descr="https://pitch-assets-ccb95893-de3f-4266-973c-20049231b248.s3.eu-west-1.amazonaws.com/0e19c3b1-228b-4401-be2d-74ed4e61de18?pitch-bytes=3868&amp;pitch-content-type=image%2Fpng"/>
          <p:cNvPicPr>
            <a:picLocks noChangeAspect="1"/>
          </p:cNvPicPr>
          <p:nvPr/>
        </p:nvPicPr>
        <p:blipFill>
          <a:blip r:embed="rId4"/>
          <a:srcRect r="7484"/>
          <a:stretch/>
        </p:blipFill>
        <p:spPr>
          <a:xfrm>
            <a:off x="1820479" y="1574397"/>
            <a:ext cx="911274" cy="946211"/>
          </a:xfrm>
          <a:prstGeom prst="ellipse">
            <a:avLst/>
          </a:prstGeom>
        </p:spPr>
      </p:pic>
      <p:sp>
        <p:nvSpPr>
          <p:cNvPr id="14" name="Text 6"/>
          <p:cNvSpPr/>
          <p:nvPr/>
        </p:nvSpPr>
        <p:spPr>
          <a:xfrm>
            <a:off x="5678878" y="1354069"/>
            <a:ext cx="1373774" cy="11541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MUTHUPRIYA MURUGESAN</a:t>
            </a:r>
            <a:endParaRPr lang="en-US" sz="750" dirty="0"/>
          </a:p>
        </p:txBody>
      </p:sp>
      <p:pic>
        <p:nvPicPr>
          <p:cNvPr id="15" name="Image 5" descr="https://pitch-assets-ccb95893-de3f-4266-973c-20049231b248.s3.eu-west-1.amazonaws.com/0e19c3b1-228b-4401-be2d-74ed4e61de18?pitch-bytes=3868&amp;pitch-content-type=image%2Fpng"/>
          <p:cNvPicPr>
            <a:picLocks noChangeAspect="1"/>
          </p:cNvPicPr>
          <p:nvPr/>
        </p:nvPicPr>
        <p:blipFill>
          <a:blip r:embed="rId4"/>
          <a:srcRect r="7484"/>
          <a:stretch/>
        </p:blipFill>
        <p:spPr>
          <a:xfrm>
            <a:off x="5881932" y="307923"/>
            <a:ext cx="911274" cy="946211"/>
          </a:xfrm>
          <a:prstGeom prst="ellipse">
            <a:avLst/>
          </a:prstGeom>
        </p:spPr>
      </p:pic>
      <p:sp>
        <p:nvSpPr>
          <p:cNvPr id="16" name="Text 7"/>
          <p:cNvSpPr/>
          <p:nvPr/>
        </p:nvSpPr>
        <p:spPr>
          <a:xfrm>
            <a:off x="7943991" y="2394386"/>
            <a:ext cx="545021" cy="11541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NAVYA K </a:t>
            </a:r>
            <a:r>
              <a:rPr lang="en-US" sz="800" b="0" dirty="0" err="1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</a:t>
            </a:r>
            <a:endParaRPr lang="en-US" sz="750" dirty="0"/>
          </a:p>
        </p:txBody>
      </p:sp>
      <p:pic>
        <p:nvPicPr>
          <p:cNvPr id="17" name="Image 6" descr="https://pitch-assets-ccb95893-de3f-4266-973c-20049231b248.s3.eu-west-1.amazonaws.com/0e19c3b1-228b-4401-be2d-74ed4e61de18?pitch-bytes=3868&amp;pitch-content-type=image%2Fpng"/>
          <p:cNvPicPr>
            <a:picLocks noChangeAspect="1"/>
          </p:cNvPicPr>
          <p:nvPr/>
        </p:nvPicPr>
        <p:blipFill>
          <a:blip r:embed="rId4"/>
          <a:srcRect r="7484"/>
          <a:stretch/>
        </p:blipFill>
        <p:spPr>
          <a:xfrm>
            <a:off x="7698668" y="1329837"/>
            <a:ext cx="911274" cy="946211"/>
          </a:xfrm>
          <a:prstGeom prst="ellipse">
            <a:avLst/>
          </a:prstGeom>
        </p:spPr>
      </p:pic>
      <p:sp>
        <p:nvSpPr>
          <p:cNvPr id="18" name="Text 8"/>
          <p:cNvSpPr/>
          <p:nvPr/>
        </p:nvSpPr>
        <p:spPr>
          <a:xfrm>
            <a:off x="2601385" y="4859654"/>
            <a:ext cx="1588576" cy="11541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BRINDHAA BALASUBRAMANIAM</a:t>
            </a:r>
            <a:endParaRPr lang="en-US" sz="750" dirty="0"/>
          </a:p>
        </p:txBody>
      </p:sp>
      <p:pic>
        <p:nvPicPr>
          <p:cNvPr id="19" name="Image 7" descr="https://pitch-assets-ccb95893-de3f-4266-973c-20049231b248.s3.eu-west-1.amazonaws.com/0e19c3b1-228b-4401-be2d-74ed4e61de18?pitch-bytes=3868&amp;pitch-content-type=image%2Fpng"/>
          <p:cNvPicPr>
            <a:picLocks noChangeAspect="1"/>
          </p:cNvPicPr>
          <p:nvPr/>
        </p:nvPicPr>
        <p:blipFill>
          <a:blip r:embed="rId4"/>
          <a:srcRect r="7484"/>
          <a:stretch/>
        </p:blipFill>
        <p:spPr>
          <a:xfrm>
            <a:off x="2938471" y="3801645"/>
            <a:ext cx="911274" cy="946211"/>
          </a:xfrm>
          <a:prstGeom prst="ellipse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874" y="629225"/>
            <a:ext cx="6189710" cy="4407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130658" y="108488"/>
            <a:ext cx="1289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Sireesha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66783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52" y="843285"/>
            <a:ext cx="7576743" cy="3666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51" y="395986"/>
            <a:ext cx="7037119" cy="4521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Image 2" descr="https://pitch-assets-ccb95893-de3f-4266-973c-20049231b248.s3.eu-west-1.amazonaws.com/cb0376c7-95e8-4842-9013-a21a5ffa5e8f?pitch-bytes=537152&amp;pitch-content-type=image%2Fsvg%2Bxml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/>
        </p:blipFill>
        <p:spPr>
          <a:xfrm rot="21000000">
            <a:off x="6333067" y="-2072632"/>
            <a:ext cx="4937235" cy="493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44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4F0BDFE-0795-EF8F-4DEA-A2AFA44F4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</a:rPr>
              <a:t>CUSTOMER POLICY</a:t>
            </a:r>
            <a:endParaRPr lang="en-IN" u="sng" dirty="0">
              <a:solidFill>
                <a:schemeClr val="bg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8108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215898" y="0"/>
            <a:ext cx="25339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Brindhaa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0986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34D94B7-F95C-547C-5DC5-29AE3A681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786653"/>
            <a:ext cx="7886700" cy="38460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>
                <a:solidFill>
                  <a:schemeClr val="bg1"/>
                </a:solidFill>
              </a:rPr>
              <a:t>POLICY HISTORY: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Developed an angular application that create an policy history for customer .The policy history tracks the changes to the customer ‘s  policies over time.</a:t>
            </a:r>
          </a:p>
          <a:p>
            <a:pPr marL="0" indent="0">
              <a:buNone/>
            </a:pPr>
            <a:endParaRPr lang="en-IN" sz="1800" dirty="0">
              <a:solidFill>
                <a:schemeClr val="bg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Image 0" descr="https://pitch-assets-ccb95893-de3f-4266-973c-20049231b248.s3.eu-west-1.amazonaws.com/8fb25026-60ae-47d9-b5a6-8a131a9cab02?pitch-bytes=171368&amp;pitch-content-type=image%2Fsvg%2Bxm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-1123676" y="3237346"/>
            <a:ext cx="3059723" cy="306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36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9911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2453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6250" y="476250"/>
            <a:ext cx="8229600" cy="396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Index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476250" y="2795995"/>
            <a:ext cx="1869385" cy="670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COMPREHENSIVE OVERVIEW OF THE APPLICATION'S USE CASE</a:t>
            </a:r>
            <a:endParaRPr lang="en-US" sz="750" dirty="0"/>
          </a:p>
        </p:txBody>
      </p:sp>
      <p:sp>
        <p:nvSpPr>
          <p:cNvPr id="5" name="Text 2"/>
          <p:cNvSpPr/>
          <p:nvPr/>
        </p:nvSpPr>
        <p:spPr>
          <a:xfrm>
            <a:off x="6830369" y="2739311"/>
            <a:ext cx="2083043" cy="8864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SHOWCASES THE EXTENSIVE CAPABILITIES AND RICH ARRAY OF FUNCTIONALITIES THAT THE APPLICATION OFFERS</a:t>
            </a:r>
            <a:endParaRPr lang="en-US" sz="750" dirty="0"/>
          </a:p>
        </p:txBody>
      </p:sp>
      <p:sp>
        <p:nvSpPr>
          <p:cNvPr id="6" name="Text 3"/>
          <p:cNvSpPr/>
          <p:nvPr/>
        </p:nvSpPr>
        <p:spPr>
          <a:xfrm>
            <a:off x="4710989" y="2739312"/>
            <a:ext cx="1888594" cy="1013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OVERVIEW OF THE DATABASE'S TABLE STRUCTURE AND  THE RELATIONSHIPS BETWEEN THE TABLES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2595544" y="2796552"/>
            <a:ext cx="1912846" cy="670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DESCRIBES EVERYTHING THAT WENT INTO BUILDING THE APPLICATION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476250" y="2432934"/>
            <a:ext cx="27432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Project Scope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476250" y="2156763"/>
            <a:ext cx="27432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01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2594153" y="2432934"/>
            <a:ext cx="27432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Tech Stack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2594153" y="2156763"/>
            <a:ext cx="27432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02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4713385" y="2432934"/>
            <a:ext cx="27432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Schema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4713385" y="2156763"/>
            <a:ext cx="27432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03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6827825" y="2432934"/>
            <a:ext cx="27432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Functionalities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6827825" y="2156763"/>
            <a:ext cx="27432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04</a:t>
            </a:r>
            <a:endParaRPr lang="en-US" sz="10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92002" y="675902"/>
            <a:ext cx="73152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3120"/>
              </a:lnSpc>
            </a:pPr>
            <a:r>
              <a:rPr lang="en-US" sz="240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</a:rPr>
              <a:t>Backend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855406" y="2197510"/>
            <a:ext cx="7651796" cy="23257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Endpoints and Functionality: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controller offers various endpoints to perform actions related to questions: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Authentication and Authorization: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Role-based access control is enforced: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Response Handling: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Successful responses are structured using the </a:t>
            </a:r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QuestionResponse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class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Exception Handling: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controller employs try-catch blocks to handle exceptions that may arise during the execution of methods.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Request and Response Formats: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Requests and responses are exchanged in JSON format, adhering to the REST architectural style.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Data Validation: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Input data validation is performed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Integration with Services: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The controller collaborates with the </a:t>
            </a:r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QuestionService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CustomUserDetailsService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HTTP Status Codes: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HTTP status codes are used to indicate the outcome of the operations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Access Control and Security: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Access control based on user roles</a:t>
            </a:r>
          </a:p>
          <a:p>
            <a:pPr algn="ctr">
              <a:lnSpc>
                <a:spcPts val="1470"/>
              </a:lnSpc>
            </a:pPr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406" y="1182364"/>
            <a:ext cx="27073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QuestionContoller.java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65534" y="116277"/>
            <a:ext cx="27073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Muthupriya</a:t>
            </a:r>
          </a:p>
        </p:txBody>
      </p:sp>
    </p:spTree>
    <p:extLst>
      <p:ext uri="{BB962C8B-B14F-4D97-AF65-F5344CB8AC3E}">
        <p14:creationId xmlns:p14="http://schemas.microsoft.com/office/powerpoint/2010/main" val="1713569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5406" y="588309"/>
            <a:ext cx="27073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QuestionServices.java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55406" y="1268362"/>
            <a:ext cx="554539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Service Layer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Acts as an intermediary between the controller and repository.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Annotations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@Service: Marks the class as a Spring service component.</a:t>
            </a:r>
          </a:p>
          <a:p>
            <a:r>
              <a:rPr lang="en-US" sz="12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Autowired</a:t>
            </a:r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Dependencies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lvl="1"/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QuestionRepo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injected for database interaction.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Methods and Functionality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lvl="1"/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getAllQuestions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():</a:t>
            </a:r>
          </a:p>
          <a:p>
            <a:pPr lvl="1"/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getMyQuestions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(User user):</a:t>
            </a:r>
          </a:p>
          <a:p>
            <a:pPr lvl="1"/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getQuestionById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(Long id):</a:t>
            </a:r>
          </a:p>
          <a:p>
            <a:pPr lvl="1"/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createQuestion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(Question question):</a:t>
            </a:r>
          </a:p>
          <a:p>
            <a:pPr lvl="1"/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updateQuestion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(Question </a:t>
            </a:r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updatedQuestion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):</a:t>
            </a:r>
          </a:p>
          <a:p>
            <a:pPr lvl="1"/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deleteQuestion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(Long id)</a:t>
            </a:r>
          </a:p>
          <a:p>
            <a:r>
              <a:rPr lang="en-US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Data Retrieval and Manipulation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lvl="1"/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Utilizes the </a:t>
            </a:r>
            <a:r>
              <a:rPr lang="en-US" sz="12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QuestionRepo</a:t>
            </a:r>
            <a:r>
              <a:rPr lang="en-US" sz="12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for database operations.</a:t>
            </a:r>
          </a:p>
          <a:p>
            <a:endParaRPr lang="en-US" dirty="0"/>
          </a:p>
        </p:txBody>
      </p:sp>
      <p:pic>
        <p:nvPicPr>
          <p:cNvPr id="7" name="Image 1" descr="https://pitch-assets-ccb95893-de3f-4266-973c-20049231b248.s3.eu-west-1.amazonaws.com/535ef62a-3f72-4c39-93f6-374f80be97ab?pitch-bytes=1087250&amp;pitch-content-type=image%2Fsvg%2Bxm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680513" y="1085574"/>
            <a:ext cx="3419198" cy="3414442"/>
          </a:xfrm>
          <a:prstGeom prst="rect">
            <a:avLst/>
          </a:prstGeom>
        </p:spPr>
      </p:pic>
      <p:pic>
        <p:nvPicPr>
          <p:cNvPr id="8" name="Image 0" descr="https://pitch-assets-ccb95893-de3f-4266-973c-20049231b248.s3.eu-west-1.amazonaws.com/8fb25026-60ae-47d9-b5a6-8a131a9cab02?pitch-bytes=171368&amp;pitch-content-type=image%2Fsvg%2Bxml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688727" y="-1267994"/>
            <a:ext cx="3059723" cy="306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198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5406" y="588309"/>
            <a:ext cx="3687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Model/Question.java</a:t>
            </a:r>
          </a:p>
          <a:p>
            <a:endParaRPr lang="en-US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55406" y="1268362"/>
            <a:ext cx="554539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Annotations</a:t>
            </a:r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@Entity</a:t>
            </a:r>
          </a:p>
          <a:p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@Table(name = “questions”)</a:t>
            </a:r>
          </a:p>
          <a:p>
            <a:r>
              <a:rPr lang="en-US" sz="1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Attributes</a:t>
            </a:r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r>
              <a:rPr lang="en-US" sz="1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questionId</a:t>
            </a:r>
            <a:endParaRPr lang="en-US" sz="1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user</a:t>
            </a:r>
          </a:p>
          <a:p>
            <a:r>
              <a:rPr lang="en-US" sz="1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questionText</a:t>
            </a:r>
            <a:endParaRPr lang="en-US" sz="1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answerText</a:t>
            </a:r>
            <a:endParaRPr lang="en-US" sz="1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createdAt</a:t>
            </a:r>
            <a:endParaRPr lang="en-US" sz="1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updatedAt</a:t>
            </a:r>
            <a:endParaRPr lang="en-US" sz="1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Constructor</a:t>
            </a:r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lvl="1"/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Provides both parameterized and default constructors.</a:t>
            </a:r>
          </a:p>
          <a:p>
            <a:r>
              <a:rPr lang="en-US" sz="14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Accessors</a:t>
            </a:r>
            <a:r>
              <a:rPr lang="en-US" sz="1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(Getters and Setters)</a:t>
            </a:r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lvl="1"/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Facilitates data retrieval and updates.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452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5405" y="588309"/>
            <a:ext cx="36870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Frontend</a:t>
            </a:r>
            <a:endParaRPr lang="en-US" sz="16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55406" y="1268362"/>
            <a:ext cx="554539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ContactUs</a:t>
            </a:r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- Social </a:t>
            </a:r>
            <a:r>
              <a:rPr lang="en-US" sz="1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Media,Phone</a:t>
            </a:r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Support</a:t>
            </a:r>
          </a:p>
          <a:p>
            <a:r>
              <a:rPr lang="en-US" sz="14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AboutUs</a:t>
            </a:r>
            <a:r>
              <a:rPr lang="en-US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- About Insurance Management System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7478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80618" y="233380"/>
            <a:ext cx="3687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Tushar</a:t>
            </a:r>
            <a:endParaRPr lang="en-US" sz="2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" y="715963"/>
            <a:ext cx="9117013" cy="3714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67738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546" y="647444"/>
            <a:ext cx="7647286" cy="4145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Image 0" descr="https://pitch-assets-ccb95893-de3f-4266-973c-20049231b248.s3.eu-west-1.amazonaws.com/8fb25026-60ae-47d9-b5a6-8a131a9cab02?pitch-bytes=171368&amp;pitch-content-type=image%2Fsvg%2Bxml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284693" y="-1267994"/>
            <a:ext cx="3059723" cy="3063104"/>
          </a:xfrm>
          <a:prstGeom prst="rect">
            <a:avLst/>
          </a:prstGeom>
        </p:spPr>
      </p:pic>
      <p:pic>
        <p:nvPicPr>
          <p:cNvPr id="7" name="Image 2" descr="https://pitch-assets-ccb95893-de3f-4266-973c-20049231b248.s3.eu-west-1.amazonaws.com/cb0376c7-95e8-4842-9013-a21a5ffa5e8f?pitch-bytes=537152&amp;pitch-content-type=image%2Fsvg%2Bxml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/>
          <a:stretch/>
        </p:blipFill>
        <p:spPr>
          <a:xfrm rot="21000000">
            <a:off x="-2240730" y="2400927"/>
            <a:ext cx="4937235" cy="493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8407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903" y="785978"/>
            <a:ext cx="7108723" cy="41104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28103" y="132735"/>
            <a:ext cx="910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Nikita</a:t>
            </a:r>
          </a:p>
        </p:txBody>
      </p:sp>
    </p:spTree>
    <p:extLst>
      <p:ext uri="{BB962C8B-B14F-4D97-AF65-F5344CB8AC3E}">
        <p14:creationId xmlns:p14="http://schemas.microsoft.com/office/powerpoint/2010/main" val="36586798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DF50869E-5B51-A507-A17C-6383D06DB854}"/>
              </a:ext>
            </a:extLst>
          </p:cNvPr>
          <p:cNvSpPr txBox="1"/>
          <p:nvPr/>
        </p:nvSpPr>
        <p:spPr>
          <a:xfrm>
            <a:off x="596901" y="350157"/>
            <a:ext cx="7429500" cy="4355038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solidFill>
                  <a:srgbClr val="FF0000"/>
                </a:solidFill>
                <a:latin typeface="Courier New" panose="02070309020205020404" pitchFamily="49" charset="0"/>
              </a:rPr>
              <a:t>package com.insurance.policy.models;</a:t>
            </a:r>
          </a:p>
          <a:p>
            <a:r>
              <a:rPr lang="en-US" sz="110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 Model package provides a structured and organized way to define and manage the data        entities and their attributes</a:t>
            </a:r>
            <a:r>
              <a:rPr lang="en-IN" sz="110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.</a:t>
            </a:r>
          </a:p>
          <a:p>
            <a:endParaRPr lang="en-IN" sz="1100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package</a:t>
            </a:r>
            <a:r>
              <a:rPr lang="en-IN" sz="180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 com.insurance.policyapp.repositories;</a:t>
            </a:r>
          </a:p>
          <a:p>
            <a:r>
              <a:rPr lang="en-US" sz="110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 This class defines a spring data JPA repository interface name policy category.</a:t>
            </a:r>
          </a:p>
          <a:p>
            <a:r>
              <a:rPr lang="en-US" sz="110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 Provides basic CRUD operation.</a:t>
            </a:r>
            <a:endParaRPr lang="en-IN" sz="1100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  <a:p>
            <a:endParaRPr lang="en-IN" sz="1100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package</a:t>
            </a:r>
            <a:r>
              <a:rPr lang="en-IN" sz="180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 com.insurance.policyapp.services;</a:t>
            </a:r>
          </a:p>
          <a:p>
            <a:r>
              <a:rPr lang="en-US" sz="1100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Calibri Light" panose="020F0302020204030204" pitchFamily="34" charset="0"/>
                <a:cs typeface="Courier New" panose="02070309020205020404" pitchFamily="49" charset="0"/>
              </a:rPr>
              <a:t>Created a service class that provides method to manage policy categories(view, create, delete, update) in the insurance policy application.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ea typeface="Calibri Light" panose="020F0302020204030204" pitchFamily="34" charset="0"/>
              <a:cs typeface="Courier New" panose="020703090202050204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package</a:t>
            </a:r>
            <a:r>
              <a:rPr lang="en-IN" sz="180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 com.insurance.policyapp.controllers;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ViewAllCategories: / ---(GET (This will return all the categories)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AddCategory: / ---(POST(This will create a new category, ONLY FOR ADMIN USERS)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UpdateCategory: /id ---(PUT(this will update a category, id is the category id that needs to be updated, ONLY FOR ADMIN USERS)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DeleteCategory: /id ---(DELETE(this will delete a category, id is the category id that needs to be deleted, ONLY FOR ADMIN USERS)</a:t>
            </a:r>
            <a:endParaRPr lang="en-IN" sz="1100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  <a:p>
            <a:endParaRPr lang="en-IN" sz="1100" dirty="0">
              <a:solidFill>
                <a:srgbClr val="CC0099"/>
              </a:solidFill>
              <a:effectLst/>
              <a:latin typeface="Courier New" panose="02070309020205020404" pitchFamily="49" charset="0"/>
              <a:ea typeface="Calibri Light" panose="020F0302020204030204" pitchFamily="34" charset="0"/>
              <a:cs typeface="Courier New" panose="02070309020205020404" pitchFamily="49" charset="0"/>
            </a:endParaRPr>
          </a:p>
          <a:p>
            <a:endParaRPr lang="en-IN" sz="1100" dirty="0">
              <a:solidFill>
                <a:srgbClr val="CC0099"/>
              </a:solidFill>
              <a:effectLst/>
              <a:latin typeface="+mj-lt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IN" sz="180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7029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81186" y="193729"/>
            <a:ext cx="10758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Frontend</a:t>
            </a:r>
          </a:p>
          <a:p>
            <a:r>
              <a:rPr lang="en-US" dirty="0">
                <a:solidFill>
                  <a:schemeClr val="bg1"/>
                </a:solidFill>
              </a:rPr>
              <a:t>Policies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2F4D6CB-D82E-E6F9-6B68-D6F75745F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5" b="6478"/>
          <a:stretch/>
        </p:blipFill>
        <p:spPr>
          <a:xfrm>
            <a:off x="581186" y="1177746"/>
            <a:ext cx="8120362" cy="335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5715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81186" y="193729"/>
            <a:ext cx="14384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Apply - Policy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00D9BB0-8EDD-1745-008E-A2DEE48BE1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7" b="6538"/>
          <a:stretch/>
        </p:blipFill>
        <p:spPr>
          <a:xfrm>
            <a:off x="581186" y="1272845"/>
            <a:ext cx="8277068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682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6250" y="476250"/>
            <a:ext cx="82296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Index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476250" y="2795995"/>
            <a:ext cx="1755506" cy="489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OVERVIEW OF THE COMPLETED APPLICATION AND ITS FEATURES</a:t>
            </a:r>
            <a:endParaRPr lang="en-US" sz="750" dirty="0"/>
          </a:p>
        </p:txBody>
      </p:sp>
      <p:sp>
        <p:nvSpPr>
          <p:cNvPr id="5" name="Text 2"/>
          <p:cNvSpPr/>
          <p:nvPr/>
        </p:nvSpPr>
        <p:spPr>
          <a:xfrm>
            <a:off x="6830369" y="2739311"/>
            <a:ext cx="2073407" cy="91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INSIGTHS ON EVERYTHING WE LEARNT DURING THE THE PROJECT DEVELOPMENT LIFECYLCE</a:t>
            </a:r>
            <a:endParaRPr lang="en-US" sz="750" dirty="0"/>
          </a:p>
        </p:txBody>
      </p:sp>
      <p:sp>
        <p:nvSpPr>
          <p:cNvPr id="6" name="Text 3"/>
          <p:cNvSpPr/>
          <p:nvPr/>
        </p:nvSpPr>
        <p:spPr>
          <a:xfrm>
            <a:off x="4710989" y="2739311"/>
            <a:ext cx="1976530" cy="747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TO KNOW THE TEAM BEHIND THE APPLICATION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2595544" y="2796553"/>
            <a:ext cx="1883466" cy="853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900"/>
              </a:lnSpc>
            </a:pPr>
            <a:r>
              <a:rPr lang="en-US" sz="800" b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OVERVIEW OF THE ITERATIVE DAILY SPRINTS AND THE COLLABORATIVE TEAM ACTIVITIES DILIGENTLY UNDERTAKEN THROUGHOUT THE ENTIRE PROJECT DEVELOPMENT LIFECYCLE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476250" y="2432934"/>
            <a:ext cx="27432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Output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476250" y="2156763"/>
            <a:ext cx="27432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05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2594153" y="2432934"/>
            <a:ext cx="27432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Time Line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2594153" y="2156763"/>
            <a:ext cx="27432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06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4713385" y="2432934"/>
            <a:ext cx="27432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Team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4713385" y="2156763"/>
            <a:ext cx="27432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07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6827825" y="2432934"/>
            <a:ext cx="27432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Conclusion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6827825" y="2156763"/>
            <a:ext cx="27432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08</a:t>
            </a:r>
            <a:endParaRPr lang="en-US" sz="10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82746" y="36622"/>
            <a:ext cx="73152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Shalini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1192002" y="2287701"/>
            <a:ext cx="7315200" cy="13064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6" name="Text Box 3"/>
          <p:cNvSpPr txBox="1"/>
          <p:nvPr/>
        </p:nvSpPr>
        <p:spPr>
          <a:xfrm>
            <a:off x="527685" y="575310"/>
            <a:ext cx="8303895" cy="4161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GB" altLang="en-US" dirty="0">
                <a:solidFill>
                  <a:schemeClr val="bg1"/>
                </a:solidFill>
              </a:rPr>
              <a:t>BACK-END:  </a:t>
            </a:r>
          </a:p>
          <a:p>
            <a:r>
              <a:rPr lang="en-GB" altLang="en-US" dirty="0">
                <a:solidFill>
                  <a:schemeClr val="bg1"/>
                </a:solidFill>
              </a:rPr>
              <a:t>Policy Module:</a:t>
            </a:r>
          </a:p>
          <a:p>
            <a:endParaRPr lang="en-GB" altLang="en-US" dirty="0">
              <a:solidFill>
                <a:schemeClr val="bg1"/>
              </a:solidFill>
            </a:endParaRPr>
          </a:p>
          <a:p>
            <a:r>
              <a:rPr lang="en-GB" altLang="en-US" dirty="0">
                <a:solidFill>
                  <a:schemeClr val="bg1"/>
                </a:solidFill>
              </a:rPr>
              <a:t>Policy.java: </a:t>
            </a:r>
          </a:p>
          <a:p>
            <a:pPr marL="457200" lvl="1" indent="457200" algn="l"/>
            <a:r>
              <a:rPr lang="en-GB" altLang="en-US" dirty="0">
                <a:solidFill>
                  <a:schemeClr val="bg1"/>
                </a:solidFill>
              </a:rPr>
              <a:t>This is a model class representing an insurance policy. It's annotated with JPA annotations for database mapping. The class contains fields such as policyId, policyName, </a:t>
            </a:r>
            <a:r>
              <a:rPr lang="en-GB" altLang="en-US" dirty="0" err="1">
                <a:solidFill>
                  <a:schemeClr val="bg1"/>
                </a:solidFill>
              </a:rPr>
              <a:t>policycategory</a:t>
            </a:r>
            <a:r>
              <a:rPr lang="en-GB" altLang="en-US" dirty="0">
                <a:solidFill>
                  <a:schemeClr val="bg1"/>
                </a:solidFill>
              </a:rPr>
              <a:t>, </a:t>
            </a:r>
            <a:r>
              <a:rPr lang="en-GB" altLang="en-US" dirty="0" err="1">
                <a:solidFill>
                  <a:schemeClr val="bg1"/>
                </a:solidFill>
              </a:rPr>
              <a:t>policydesc</a:t>
            </a:r>
            <a:r>
              <a:rPr lang="en-GB" altLang="en-US" dirty="0">
                <a:solidFill>
                  <a:schemeClr val="bg1"/>
                </a:solidFill>
              </a:rPr>
              <a:t>, </a:t>
            </a:r>
            <a:r>
              <a:rPr lang="en-GB" altLang="en-US" dirty="0" err="1">
                <a:solidFill>
                  <a:schemeClr val="bg1"/>
                </a:solidFill>
              </a:rPr>
              <a:t>premiumAmount</a:t>
            </a:r>
            <a:r>
              <a:rPr lang="en-GB" altLang="en-US" dirty="0">
                <a:solidFill>
                  <a:schemeClr val="bg1"/>
                </a:solidFill>
              </a:rPr>
              <a:t>, tenure, </a:t>
            </a:r>
            <a:r>
              <a:rPr lang="en-GB" altLang="en-US" dirty="0" err="1">
                <a:solidFill>
                  <a:schemeClr val="bg1"/>
                </a:solidFill>
              </a:rPr>
              <a:t>sumAssured</a:t>
            </a:r>
            <a:r>
              <a:rPr lang="en-GB" altLang="en-US" dirty="0">
                <a:solidFill>
                  <a:schemeClr val="bg1"/>
                </a:solidFill>
              </a:rPr>
              <a:t>, </a:t>
            </a:r>
            <a:r>
              <a:rPr lang="en-GB" altLang="en-US" dirty="0" err="1">
                <a:solidFill>
                  <a:schemeClr val="bg1"/>
                </a:solidFill>
              </a:rPr>
              <a:t>createdAt</a:t>
            </a:r>
            <a:r>
              <a:rPr lang="en-GB" altLang="en-US" dirty="0">
                <a:solidFill>
                  <a:schemeClr val="bg1"/>
                </a:solidFill>
              </a:rPr>
              <a:t>, and </a:t>
            </a:r>
            <a:r>
              <a:rPr lang="en-GB" altLang="en-US" dirty="0" err="1">
                <a:solidFill>
                  <a:schemeClr val="bg1"/>
                </a:solidFill>
              </a:rPr>
              <a:t>updatedAt</a:t>
            </a:r>
            <a:r>
              <a:rPr lang="en-GB" altLang="en-US" dirty="0">
                <a:solidFill>
                  <a:schemeClr val="bg1"/>
                </a:solidFill>
              </a:rPr>
              <a:t>. The annotations help map these fields to the corresponding database columns.</a:t>
            </a:r>
          </a:p>
          <a:p>
            <a:pPr marL="457200" lvl="1" indent="457200" algn="l"/>
            <a:endParaRPr lang="en-GB" altLang="en-US" dirty="0">
              <a:solidFill>
                <a:schemeClr val="bg1"/>
              </a:solidFill>
            </a:endParaRPr>
          </a:p>
          <a:p>
            <a:pPr marL="457200" lvl="1" indent="457200" algn="l"/>
            <a:endParaRPr lang="en-GB" altLang="en-US" dirty="0"/>
          </a:p>
          <a:p>
            <a:pPr marL="457200" lvl="1" indent="457200" algn="l"/>
            <a:endParaRPr lang="en-GB" altLang="en-US" dirty="0"/>
          </a:p>
          <a:p>
            <a:pPr marL="457200" lvl="1" indent="457200" algn="l"/>
            <a:endParaRPr lang="en-GB" altLang="en-US" dirty="0"/>
          </a:p>
          <a:p>
            <a:endParaRPr lang="en-GB" altLang="en-US" dirty="0"/>
          </a:p>
          <a:p>
            <a:endParaRPr lang="en-GB" alt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65" y="3263900"/>
            <a:ext cx="6921500" cy="117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1604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467995" y="467995"/>
            <a:ext cx="8335010" cy="4335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GB" altLang="en-US" dirty="0">
                <a:solidFill>
                  <a:schemeClr val="bg1"/>
                </a:solidFill>
                <a:sym typeface="+mn-ea"/>
              </a:rPr>
              <a:t>PolicyService.java: </a:t>
            </a:r>
            <a:endParaRPr lang="en-GB" altLang="en-US" dirty="0">
              <a:solidFill>
                <a:schemeClr val="bg1"/>
              </a:solidFill>
            </a:endParaRPr>
          </a:p>
          <a:p>
            <a:pPr marL="457200" lvl="1" indent="457200"/>
            <a:r>
              <a:rPr lang="en-GB" altLang="en-US" dirty="0">
                <a:solidFill>
                  <a:schemeClr val="bg1"/>
                </a:solidFill>
                <a:sym typeface="+mn-ea"/>
              </a:rPr>
              <a:t>This service class handles business logic related to policies. It interacts with the </a:t>
            </a:r>
            <a:r>
              <a:rPr lang="en-GB" altLang="en-US" dirty="0" err="1">
                <a:solidFill>
                  <a:schemeClr val="bg1"/>
                </a:solidFill>
                <a:sym typeface="+mn-ea"/>
              </a:rPr>
              <a:t>PolicyRepository</a:t>
            </a:r>
            <a:r>
              <a:rPr lang="en-GB" altLang="en-US" dirty="0">
                <a:solidFill>
                  <a:schemeClr val="bg1"/>
                </a:solidFill>
                <a:sym typeface="+mn-ea"/>
              </a:rPr>
              <a:t> to perform CRUD operations on policies. It has methods to find policies by category, find by ID, fetch all policies, save a policy, update a policy, and delete a policy.</a:t>
            </a:r>
            <a:endParaRPr lang="en-GB" alt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PolicyController.java:</a:t>
            </a:r>
          </a:p>
          <a:p>
            <a:pPr marL="457200" lvl="1" indent="457200"/>
            <a:r>
              <a:rPr lang="en-US" dirty="0">
                <a:solidFill>
                  <a:schemeClr val="bg1"/>
                </a:solidFill>
              </a:rPr>
              <a:t>This is the REST controller class that exposes endpoints to manage policies. It uses the </a:t>
            </a:r>
            <a:r>
              <a:rPr lang="en-US" dirty="0" err="1">
                <a:solidFill>
                  <a:schemeClr val="bg1"/>
                </a:solidFill>
              </a:rPr>
              <a:t>PolicyService</a:t>
            </a:r>
            <a:r>
              <a:rPr lang="en-US" dirty="0">
                <a:solidFill>
                  <a:schemeClr val="bg1"/>
                </a:solidFill>
              </a:rPr>
              <a:t> to perform actions like adding, updating, viewing, and deleting policies. </a:t>
            </a:r>
          </a:p>
          <a:p>
            <a:pPr marL="457200" lvl="1" indent="457200"/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PolicyRepository.java</a:t>
            </a:r>
            <a:r>
              <a:rPr lang="en-GB" altLang="en-US" dirty="0">
                <a:solidFill>
                  <a:schemeClr val="bg1"/>
                </a:solidFill>
              </a:rPr>
              <a:t>:</a:t>
            </a:r>
          </a:p>
          <a:p>
            <a:pPr marL="457200" lvl="1" indent="457200"/>
            <a:r>
              <a:rPr lang="en-GB" altLang="en-US" dirty="0">
                <a:solidFill>
                  <a:schemeClr val="bg1"/>
                </a:solidFill>
              </a:rPr>
              <a:t>This interface extends the </a:t>
            </a:r>
            <a:r>
              <a:rPr lang="en-GB" altLang="en-US" dirty="0" err="1">
                <a:solidFill>
                  <a:schemeClr val="bg1"/>
                </a:solidFill>
              </a:rPr>
              <a:t>JpaRepository</a:t>
            </a:r>
            <a:r>
              <a:rPr lang="en-GB" altLang="en-US" dirty="0">
                <a:solidFill>
                  <a:schemeClr val="bg1"/>
                </a:solidFill>
              </a:rPr>
              <a:t> interface and defines methods for querying policies from the database. It includes methods like finding policies by policy name, policy category, and policy description.</a:t>
            </a:r>
          </a:p>
        </p:txBody>
      </p:sp>
    </p:spTree>
    <p:extLst>
      <p:ext uri="{BB962C8B-B14F-4D97-AF65-F5344CB8AC3E}">
        <p14:creationId xmlns:p14="http://schemas.microsoft.com/office/powerpoint/2010/main" val="41467416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344805" y="418465"/>
            <a:ext cx="8504555" cy="44170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GB" altLang="en-US">
                <a:solidFill>
                  <a:schemeClr val="bg1"/>
                </a:solidFill>
              </a:rPr>
              <a:t>FRONT-END:</a:t>
            </a:r>
          </a:p>
          <a:p>
            <a:r>
              <a:rPr lang="en-GB" altLang="en-US">
                <a:solidFill>
                  <a:schemeClr val="bg1"/>
                </a:solidFill>
              </a:rPr>
              <a:t>Cusomer-register:</a:t>
            </a:r>
          </a:p>
          <a:p>
            <a:endParaRPr lang="en-GB" altLang="en-US">
              <a:solidFill>
                <a:schemeClr val="bg1"/>
              </a:solidFill>
            </a:endParaRPr>
          </a:p>
          <a:p>
            <a:r>
              <a:rPr lang="en-GB" altLang="en-US">
                <a:solidFill>
                  <a:schemeClr val="bg1"/>
                </a:solidFill>
              </a:rPr>
              <a:t>customer-register.component.html: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altLang="en-US">
                <a:solidFill>
                  <a:schemeClr val="bg1"/>
                </a:solidFill>
              </a:rPr>
              <a:t>This HTML template defines the UI elements for the user registration form.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altLang="en-US">
                <a:solidFill>
                  <a:schemeClr val="bg1"/>
                </a:solidFill>
              </a:rPr>
              <a:t>The form includes input fields for username, email, mobile number, and password.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altLang="en-US">
                <a:solidFill>
                  <a:schemeClr val="bg1"/>
                </a:solidFill>
              </a:rPr>
              <a:t>The "Register" button is disabled if the form is invalid.</a:t>
            </a:r>
          </a:p>
          <a:p>
            <a:pPr lvl="1" indent="0" algn="l">
              <a:buFont typeface="Arial" panose="020B0604020202020204" pitchFamily="34" charset="0"/>
              <a:buNone/>
            </a:pPr>
            <a:endParaRPr lang="en-GB" altLang="en-US">
              <a:solidFill>
                <a:schemeClr val="bg1"/>
              </a:solidFill>
            </a:endParaRPr>
          </a:p>
          <a:p>
            <a:pPr lvl="0" indent="0" algn="l">
              <a:buFont typeface="Arial" panose="020B0604020202020204" pitchFamily="34" charset="0"/>
              <a:buNone/>
            </a:pPr>
            <a:r>
              <a:rPr lang="en-GB" altLang="en-US">
                <a:solidFill>
                  <a:schemeClr val="bg1"/>
                </a:solidFill>
              </a:rPr>
              <a:t>customer-register.component.css: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altLang="en-US">
                <a:solidFill>
                  <a:schemeClr val="bg1"/>
                </a:solidFill>
              </a:rPr>
              <a:t>This CSS file styles the appearance of the registration form.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altLang="en-US">
                <a:solidFill>
                  <a:schemeClr val="bg1"/>
                </a:solidFill>
              </a:rPr>
              <a:t>It uses CSS selectors to define the appearance of different elements within the form.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altLang="en-US">
                <a:solidFill>
                  <a:schemeClr val="bg1"/>
                </a:solidFill>
              </a:rPr>
              <a:t>It sets up a background image for the registration form using background-image.</a:t>
            </a:r>
          </a:p>
        </p:txBody>
      </p:sp>
    </p:spTree>
    <p:extLst>
      <p:ext uri="{BB962C8B-B14F-4D97-AF65-F5344CB8AC3E}">
        <p14:creationId xmlns:p14="http://schemas.microsoft.com/office/powerpoint/2010/main" val="41845824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229235" y="459740"/>
            <a:ext cx="8668385" cy="43681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customer-</a:t>
            </a:r>
            <a:r>
              <a:rPr lang="en-US" dirty="0" err="1">
                <a:solidFill>
                  <a:schemeClr val="bg1"/>
                </a:solidFill>
              </a:rPr>
              <a:t>register.component.ts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This </a:t>
            </a:r>
            <a:r>
              <a:rPr lang="en-US" dirty="0" err="1">
                <a:solidFill>
                  <a:schemeClr val="bg1"/>
                </a:solidFill>
              </a:rPr>
              <a:t>TypeScript</a:t>
            </a:r>
            <a:r>
              <a:rPr lang="en-US" dirty="0">
                <a:solidFill>
                  <a:schemeClr val="bg1"/>
                </a:solidFill>
              </a:rPr>
              <a:t> component handles the logic of the user registration form.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err="1">
                <a:solidFill>
                  <a:schemeClr val="bg1"/>
                </a:solidFill>
              </a:rPr>
              <a:t>RegisterUser</a:t>
            </a:r>
            <a:r>
              <a:rPr lang="en-US" dirty="0">
                <a:solidFill>
                  <a:schemeClr val="bg1"/>
                </a:solidFill>
              </a:rPr>
              <a:t> class (likely a data model) is imported to represent the user's registration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 the </a:t>
            </a:r>
            <a:r>
              <a:rPr lang="en-US" dirty="0" err="1">
                <a:solidFill>
                  <a:schemeClr val="bg1"/>
                </a:solidFill>
              </a:rPr>
              <a:t>onSubmit</a:t>
            </a:r>
            <a:r>
              <a:rPr lang="en-US" dirty="0">
                <a:solidFill>
                  <a:schemeClr val="bg1"/>
                </a:solidFill>
              </a:rPr>
              <a:t> method, a password validation regular expression (</a:t>
            </a:r>
            <a:r>
              <a:rPr lang="en-US" dirty="0" err="1">
                <a:solidFill>
                  <a:schemeClr val="bg1"/>
                </a:solidFill>
              </a:rPr>
              <a:t>passwordRegex</a:t>
            </a:r>
            <a:r>
              <a:rPr lang="en-US" dirty="0">
                <a:solidFill>
                  <a:schemeClr val="bg1"/>
                </a:solidFill>
              </a:rPr>
              <a:t>) is defined to ensure that the password meets certain criteria (at least one lowercase, one uppercase, one digit, and one special character).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If the password is valid, the </a:t>
            </a:r>
            <a:r>
              <a:rPr lang="en-US" dirty="0" err="1">
                <a:solidFill>
                  <a:schemeClr val="bg1"/>
                </a:solidFill>
              </a:rPr>
              <a:t>customerRegister</a:t>
            </a:r>
            <a:r>
              <a:rPr lang="en-US" dirty="0">
                <a:solidFill>
                  <a:schemeClr val="bg1"/>
                </a:solidFill>
              </a:rPr>
              <a:t> method from the </a:t>
            </a:r>
            <a:r>
              <a:rPr lang="en-US" dirty="0" err="1">
                <a:solidFill>
                  <a:schemeClr val="bg1"/>
                </a:solidFill>
              </a:rPr>
              <a:t>UserService</a:t>
            </a:r>
            <a:r>
              <a:rPr lang="en-US" dirty="0">
                <a:solidFill>
                  <a:schemeClr val="bg1"/>
                </a:solidFill>
              </a:rPr>
              <a:t> is called. </a:t>
            </a:r>
          </a:p>
          <a:p>
            <a:pPr lvl="1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  <a:p>
            <a:pPr lvl="1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bg1"/>
                </a:solidFill>
              </a:rPr>
              <a:t>user.service.ts</a:t>
            </a:r>
            <a:r>
              <a:rPr lang="en-GB" altLang="en-US" dirty="0">
                <a:solidFill>
                  <a:schemeClr val="bg1"/>
                </a:solidFill>
              </a:rPr>
              <a:t>:</a:t>
            </a:r>
          </a:p>
          <a:p>
            <a:pPr lvl="1" indent="457200">
              <a:buFont typeface="Arial" panose="020B0604020202020204" pitchFamily="34" charset="0"/>
              <a:buNone/>
            </a:pPr>
            <a:r>
              <a:rPr lang="en-GB" altLang="en-US" dirty="0">
                <a:solidFill>
                  <a:schemeClr val="bg1"/>
                </a:solidFill>
              </a:rPr>
              <a:t>This service is responsible for handling user-related operations, such as registration, login, and profile updates.</a:t>
            </a:r>
          </a:p>
        </p:txBody>
      </p:sp>
      <p:sp>
        <p:nvSpPr>
          <p:cNvPr id="3" name="Shape 7"/>
          <p:cNvSpPr/>
          <p:nvPr/>
        </p:nvSpPr>
        <p:spPr>
          <a:xfrm>
            <a:off x="-97051" y="4492831"/>
            <a:ext cx="9334500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1" descr="https://pitch-assets-ccb95893-de3f-4266-973c-20049231b248.s3.eu-west-1.amazonaws.com/535ef62a-3f72-4c39-93f6-374f80be97ab?pitch-bytes=1087250&amp;pitch-content-type=image%2Fsvg%2Bxml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188021" y="-1707221"/>
            <a:ext cx="3419198" cy="341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7213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402590" y="434975"/>
            <a:ext cx="8505190" cy="44005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>
                <a:solidFill>
                  <a:schemeClr val="bg1"/>
                </a:solidFill>
              </a:rPr>
              <a:t>view-customers.component.ts</a:t>
            </a:r>
            <a:r>
              <a:rPr lang="en-GB" altLang="en-US">
                <a:solidFill>
                  <a:schemeClr val="bg1"/>
                </a:solidFill>
              </a:rPr>
              <a:t>:</a:t>
            </a:r>
          </a:p>
          <a:p>
            <a:endParaRPr lang="en-GB" altLang="en-US">
              <a:solidFill>
                <a:schemeClr val="bg1"/>
              </a:solidFill>
            </a:endParaRPr>
          </a:p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This TypeScript component is responsible for displaying a list of customers, allowing an admin user to edit and delete customer profiles.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en-US">
                <a:solidFill>
                  <a:schemeClr val="bg1"/>
                </a:solidFill>
              </a:rPr>
              <a:t>getAllCustomers(): This function uses the AdminService to fetch all customers from the backend and updates the customers array.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altLang="en-US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en-US">
                <a:solidFill>
                  <a:schemeClr val="bg1"/>
                </a:solidFill>
              </a:rPr>
              <a:t>updateCustomer(): This function is called when the admin updates a customer's details. It sends an update request to the backend using the AdminService, then updates the customers array with the updated data.</a:t>
            </a:r>
          </a:p>
          <a:p>
            <a:pPr lvl="1" indent="0">
              <a:buFont typeface="Arial" panose="020B0604020202020204" pitchFamily="34" charset="0"/>
              <a:buNone/>
            </a:pPr>
            <a:endParaRPr lang="en-GB" altLang="en-US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en-US">
                <a:solidFill>
                  <a:schemeClr val="bg1"/>
                </a:solidFill>
              </a:rPr>
              <a:t>deleteCustomer(customerId: number): This function is used to delete a customer. It sends a delete request to the backend using the AdminService. If the customer has applied to a policy, it shows an error message.</a:t>
            </a:r>
          </a:p>
        </p:txBody>
      </p:sp>
    </p:spTree>
    <p:extLst>
      <p:ext uri="{BB962C8B-B14F-4D97-AF65-F5344CB8AC3E}">
        <p14:creationId xmlns:p14="http://schemas.microsoft.com/office/powerpoint/2010/main" val="41150723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336550" y="451485"/>
            <a:ext cx="8479790" cy="43764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>
                <a:solidFill>
                  <a:schemeClr val="bg1"/>
                </a:solidFill>
              </a:rPr>
              <a:t>admin-dashboard.component.html</a:t>
            </a:r>
            <a:r>
              <a:rPr lang="en-GB" altLang="en-US">
                <a:solidFill>
                  <a:schemeClr val="bg1"/>
                </a:solidFill>
              </a:rPr>
              <a:t> and css:</a:t>
            </a:r>
          </a:p>
          <a:p>
            <a:endParaRPr lang="en-GB" altLang="en-US"/>
          </a:p>
          <a:p>
            <a:endParaRPr lang="en-GB" altLang="en-US"/>
          </a:p>
          <a:p>
            <a:endParaRPr lang="en-GB" altLang="en-US"/>
          </a:p>
          <a:p>
            <a:endParaRPr lang="en-GB" altLang="en-US"/>
          </a:p>
          <a:p>
            <a:endParaRPr lang="en-GB" altLang="en-US"/>
          </a:p>
        </p:txBody>
      </p:sp>
      <p:pic>
        <p:nvPicPr>
          <p:cNvPr id="7" name="Image 0" descr="https://pitch-assets-ccb95893-de3f-4266-973c-20049231b248.s3.eu-west-1.amazonaws.com/e93ed0de-b66e-4c06-bd4f-c5dcde2a26af?pitch-bytes=47597&amp;pitch-content-type=image%2Fpng"/>
          <p:cNvPicPr>
            <a:picLocks noChangeAspect="1"/>
          </p:cNvPicPr>
          <p:nvPr/>
        </p:nvPicPr>
        <p:blipFill>
          <a:blip r:embed="rId2"/>
          <a:srcRect l="3565" r="11545"/>
          <a:stretch>
            <a:fillRect/>
          </a:stretch>
        </p:blipFill>
        <p:spPr>
          <a:xfrm>
            <a:off x="478155" y="1121410"/>
            <a:ext cx="7893685" cy="349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270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73501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200485" cy="5143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31568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27178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637151" y="3407847"/>
            <a:ext cx="1534486" cy="955691"/>
          </a:xfrm>
          <a:prstGeom prst="roundRect">
            <a:avLst>
              <a:gd name="adj" fmla="val 28901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2825" rIns="85249" bIns="112825" rtlCol="0" anchor="ctr"/>
          <a:lstStyle/>
          <a:p>
            <a:pPr algn="ctr">
              <a:lnSpc>
                <a:spcPts val="1470"/>
              </a:lnSpc>
            </a:pPr>
            <a:r>
              <a:rPr lang="en-US" sz="1100" kern="0" spc="-12" dirty="0">
                <a:solidFill>
                  <a:srgbClr val="FFFFFF"/>
                </a:solidFill>
              </a:rPr>
              <a:t>DELETE CUSTOMER</a:t>
            </a:r>
            <a:endParaRPr lang="en-US" sz="1050" dirty="0"/>
          </a:p>
        </p:txBody>
      </p:sp>
      <p:sp>
        <p:nvSpPr>
          <p:cNvPr id="4" name="Text 1"/>
          <p:cNvSpPr/>
          <p:nvPr/>
        </p:nvSpPr>
        <p:spPr>
          <a:xfrm>
            <a:off x="3637151" y="1090189"/>
            <a:ext cx="1534486" cy="939337"/>
          </a:xfrm>
          <a:prstGeom prst="roundRect">
            <a:avLst>
              <a:gd name="adj" fmla="val 29405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0894" rIns="85249" bIns="110894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1572663" y="2159300"/>
            <a:ext cx="1534486" cy="955691"/>
          </a:xfrm>
          <a:prstGeom prst="roundRect">
            <a:avLst>
              <a:gd name="adj" fmla="val 28901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2825" rIns="85249" bIns="112825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7065682" y="2159300"/>
            <a:ext cx="1534486" cy="955691"/>
          </a:xfrm>
          <a:prstGeom prst="roundRect">
            <a:avLst>
              <a:gd name="adj" fmla="val 28901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2825" rIns="85249" bIns="112825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7" name="Shape 4"/>
          <p:cNvSpPr/>
          <p:nvPr/>
        </p:nvSpPr>
        <p:spPr>
          <a:xfrm rot="18965060">
            <a:off x="3181350" y="2116327"/>
            <a:ext cx="443202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 rot="2634940">
            <a:off x="3179246" y="3327941"/>
            <a:ext cx="443202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 rot="10800000">
            <a:off x="6448515" y="2684521"/>
            <a:ext cx="522473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3237699" y="2681947"/>
            <a:ext cx="1334054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476250" y="810908"/>
            <a:ext cx="36576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Back end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4041538" y="141126"/>
            <a:ext cx="36576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SANDESH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304527" y="4472010"/>
            <a:ext cx="365760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Responsible for creating all of the above server side</a:t>
            </a:r>
            <a:endParaRPr lang="en-US" sz="1050" dirty="0"/>
          </a:p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functionalities 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3489994" y="1502707"/>
            <a:ext cx="18288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 CUSTOMER</a:t>
            </a:r>
            <a:endParaRPr lang="en-US" sz="750" dirty="0"/>
          </a:p>
        </p:txBody>
      </p:sp>
      <p:sp>
        <p:nvSpPr>
          <p:cNvPr id="15" name="Text 12"/>
          <p:cNvSpPr/>
          <p:nvPr/>
        </p:nvSpPr>
        <p:spPr>
          <a:xfrm>
            <a:off x="7306167" y="2594848"/>
            <a:ext cx="9144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</a:t>
            </a:r>
            <a:endParaRPr lang="en-US" sz="750" dirty="0"/>
          </a:p>
        </p:txBody>
      </p:sp>
      <p:sp>
        <p:nvSpPr>
          <p:cNvPr id="16" name="Text 13"/>
          <p:cNvSpPr/>
          <p:nvPr/>
        </p:nvSpPr>
        <p:spPr>
          <a:xfrm>
            <a:off x="1882706" y="2600623"/>
            <a:ext cx="9144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</a:t>
            </a:r>
            <a:endParaRPr lang="en-US" sz="750" dirty="0"/>
          </a:p>
        </p:txBody>
      </p:sp>
      <p:sp>
        <p:nvSpPr>
          <p:cNvPr id="17" name="Text 14"/>
          <p:cNvSpPr/>
          <p:nvPr/>
        </p:nvSpPr>
        <p:spPr>
          <a:xfrm>
            <a:off x="4717535" y="2178750"/>
            <a:ext cx="1534486" cy="939337"/>
          </a:xfrm>
          <a:prstGeom prst="roundRect">
            <a:avLst>
              <a:gd name="adj" fmla="val 29405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0894" rIns="85249" bIns="110894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5075177" y="2593887"/>
            <a:ext cx="9144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 PROFILE</a:t>
            </a:r>
            <a:endParaRPr lang="en-US" sz="750" dirty="0"/>
          </a:p>
        </p:txBody>
      </p:sp>
      <p:pic>
        <p:nvPicPr>
          <p:cNvPr id="19" name="Image 0" descr="https://pitch-assets-ccb95893-de3f-4266-973c-20049231b248.s3.eu-west-1.amazonaws.com/8fb25026-60ae-47d9-b5a6-8a131a9cab02?pitch-bytes=171368&amp;pitch-content-type=image%2Fsvg%2Bxm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141570" y="-1100480"/>
            <a:ext cx="3059723" cy="3063104"/>
          </a:xfrm>
          <a:prstGeom prst="rect">
            <a:avLst/>
          </a:prstGeom>
        </p:spPr>
      </p:pic>
      <p:pic>
        <p:nvPicPr>
          <p:cNvPr id="20" name="Image 0" descr="https://pitch-assets-ccb95893-de3f-4266-973c-20049231b248.s3.eu-west-1.amazonaws.com/8fb25026-60ae-47d9-b5a6-8a131a9cab02?pitch-bytes=171368&amp;pitch-content-type=image%2Fsvg%2Bxm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30359" y="-1199233"/>
            <a:ext cx="3059723" cy="306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96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535ef62a-3f72-4c39-93f6-374f80be97ab?pitch-bytes=1087250&amp;pitch-content-type=image%2Fsvg%2Bxm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947509" y="-2290934"/>
            <a:ext cx="3419198" cy="341444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714875" y="1123950"/>
            <a:ext cx="4572000" cy="559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470"/>
              </a:lnSpc>
            </a:pPr>
            <a:r>
              <a:rPr lang="en-US" sz="1100" b="1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PROBLEM</a:t>
            </a:r>
            <a:endParaRPr lang="en-US" sz="1050" dirty="0"/>
          </a:p>
          <a:p>
            <a:pPr algn="l">
              <a:lnSpc>
                <a:spcPts val="1470"/>
              </a:lnSpc>
            </a:pPr>
            <a:endParaRPr lang="en-US" sz="1050" dirty="0"/>
          </a:p>
          <a:p>
            <a:pPr algn="l">
              <a:lnSpc>
                <a:spcPts val="1470"/>
              </a:lnSpc>
            </a:pPr>
            <a:endParaRPr lang="en-US" sz="1050" dirty="0"/>
          </a:p>
        </p:txBody>
      </p:sp>
      <p:sp>
        <p:nvSpPr>
          <p:cNvPr id="5" name="Text 1"/>
          <p:cNvSpPr/>
          <p:nvPr/>
        </p:nvSpPr>
        <p:spPr>
          <a:xfrm>
            <a:off x="4714875" y="1306395"/>
            <a:ext cx="4572000" cy="559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Inefficient manual insurance processes and lack of user-friendly platforms hinder effective policy management and customer engagement.</a:t>
            </a:r>
            <a:endParaRPr lang="en-US" sz="1050" dirty="0"/>
          </a:p>
        </p:txBody>
      </p:sp>
      <p:sp>
        <p:nvSpPr>
          <p:cNvPr id="6" name="Text 2"/>
          <p:cNvSpPr/>
          <p:nvPr/>
        </p:nvSpPr>
        <p:spPr>
          <a:xfrm>
            <a:off x="3311663" y="-1383943480"/>
            <a:ext cx="54864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Another idea, equally important</a:t>
            </a: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4714875" y="2990392"/>
            <a:ext cx="4572000" cy="746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application streamlines policy management, enhances user engagement, and automates processes, addressing industry challenges and providing an intuitive platform for insurance companies and policyholders.</a:t>
            </a:r>
            <a:endParaRPr lang="en-US" sz="1050" dirty="0"/>
          </a:p>
        </p:txBody>
      </p:sp>
      <p:sp>
        <p:nvSpPr>
          <p:cNvPr id="8" name="Text 4"/>
          <p:cNvSpPr/>
          <p:nvPr/>
        </p:nvSpPr>
        <p:spPr>
          <a:xfrm>
            <a:off x="4714875" y="1945433"/>
            <a:ext cx="45720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470"/>
              </a:lnSpc>
            </a:pPr>
            <a:r>
              <a:rPr lang="en-US" sz="1100" b="1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CHALLENGES</a:t>
            </a:r>
            <a:endParaRPr lang="en-US" sz="1050" dirty="0"/>
          </a:p>
        </p:txBody>
      </p:sp>
      <p:sp>
        <p:nvSpPr>
          <p:cNvPr id="9" name="Text 5"/>
          <p:cNvSpPr/>
          <p:nvPr/>
        </p:nvSpPr>
        <p:spPr>
          <a:xfrm>
            <a:off x="4714875" y="2751751"/>
            <a:ext cx="4572000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470"/>
              </a:lnSpc>
            </a:pPr>
            <a:r>
              <a:rPr lang="en-US" sz="1100" b="1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SOLUTION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4714875" y="2182957"/>
            <a:ext cx="4572000" cy="559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Complex policy handling, inadequate customer engagement, and time-consuming administrative tasks pose obstacles in the insurance sector.</a:t>
            </a:r>
            <a:endParaRPr lang="en-US" sz="1050" dirty="0"/>
          </a:p>
        </p:txBody>
      </p:sp>
      <p:sp>
        <p:nvSpPr>
          <p:cNvPr id="11" name="Shape 7"/>
          <p:cNvSpPr/>
          <p:nvPr/>
        </p:nvSpPr>
        <p:spPr>
          <a:xfrm>
            <a:off x="-97051" y="4492831"/>
            <a:ext cx="9334500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 dirty="0"/>
          </a:p>
        </p:txBody>
      </p:sp>
      <p:sp>
        <p:nvSpPr>
          <p:cNvPr id="13" name="Text 8"/>
          <p:cNvSpPr/>
          <p:nvPr/>
        </p:nvSpPr>
        <p:spPr>
          <a:xfrm>
            <a:off x="287496" y="1121365"/>
            <a:ext cx="4572000" cy="4457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510"/>
              </a:lnSpc>
            </a:pPr>
            <a:r>
              <a:rPr lang="en-US" sz="27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Scope</a:t>
            </a:r>
            <a:endParaRPr lang="en-US" sz="27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ba0fd095-2fb4-4190-8946-0e5fc7966525?pitch-bytes=23571&amp;pitch-content-type=image%2Fpng"/>
          <p:cNvPicPr>
            <a:picLocks noChangeAspect="1"/>
          </p:cNvPicPr>
          <p:nvPr/>
        </p:nvPicPr>
        <p:blipFill>
          <a:blip r:embed="rId3"/>
          <a:srcRect t="2566" b="12368"/>
          <a:stretch/>
        </p:blipFill>
        <p:spPr>
          <a:xfrm>
            <a:off x="8880" y="-1148"/>
            <a:ext cx="9143854" cy="257289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3138935" y="3502871"/>
            <a:ext cx="978388" cy="609348"/>
          </a:xfrm>
          <a:prstGeom prst="roundRect">
            <a:avLst>
              <a:gd name="adj" fmla="val 28901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54355" tIns="71937" rIns="54355" bIns="71937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5" name="Text 1"/>
          <p:cNvSpPr/>
          <p:nvPr/>
        </p:nvSpPr>
        <p:spPr>
          <a:xfrm>
            <a:off x="6641282" y="3502871"/>
            <a:ext cx="978388" cy="609348"/>
          </a:xfrm>
          <a:prstGeom prst="roundRect">
            <a:avLst>
              <a:gd name="adj" fmla="val 28901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54355" tIns="71937" rIns="54355" bIns="71937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6" name="Shape 2"/>
          <p:cNvSpPr/>
          <p:nvPr/>
        </p:nvSpPr>
        <p:spPr>
          <a:xfrm rot="10800000">
            <a:off x="6034186" y="3837751"/>
            <a:ext cx="546719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7" name="Shape 3"/>
          <p:cNvSpPr/>
          <p:nvPr/>
        </p:nvSpPr>
        <p:spPr>
          <a:xfrm>
            <a:off x="4183993" y="3836110"/>
            <a:ext cx="564938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6641282" y="3778960"/>
            <a:ext cx="9144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</a:t>
            </a:r>
            <a:endParaRPr lang="en-US" sz="750" dirty="0"/>
          </a:p>
        </p:txBody>
      </p:sp>
      <p:sp>
        <p:nvSpPr>
          <p:cNvPr id="9" name="Text 5"/>
          <p:cNvSpPr/>
          <p:nvPr/>
        </p:nvSpPr>
        <p:spPr>
          <a:xfrm>
            <a:off x="3170929" y="3784436"/>
            <a:ext cx="914400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</a:t>
            </a:r>
            <a:endParaRPr lang="en-US" sz="750" dirty="0"/>
          </a:p>
        </p:txBody>
      </p:sp>
      <p:sp>
        <p:nvSpPr>
          <p:cNvPr id="10" name="Text 6"/>
          <p:cNvSpPr/>
          <p:nvPr/>
        </p:nvSpPr>
        <p:spPr>
          <a:xfrm>
            <a:off x="4931495" y="3539803"/>
            <a:ext cx="978388" cy="598921"/>
          </a:xfrm>
          <a:prstGeom prst="roundRect">
            <a:avLst>
              <a:gd name="adj" fmla="val 29405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54355" tIns="70706" rIns="54355" bIns="70706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4995483" y="3753978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 PROFILE</a:t>
            </a:r>
            <a:endParaRPr lang="en-US" sz="750" dirty="0"/>
          </a:p>
        </p:txBody>
      </p:sp>
      <p:sp>
        <p:nvSpPr>
          <p:cNvPr id="12" name="Text 8"/>
          <p:cNvSpPr/>
          <p:nvPr/>
        </p:nvSpPr>
        <p:spPr>
          <a:xfrm>
            <a:off x="151865" y="2995296"/>
            <a:ext cx="45720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Profile component</a:t>
            </a:r>
            <a:endParaRPr lang="en-US" sz="2400" dirty="0"/>
          </a:p>
        </p:txBody>
      </p:sp>
      <p:sp>
        <p:nvSpPr>
          <p:cNvPr id="13" name="Text 9"/>
          <p:cNvSpPr/>
          <p:nvPr/>
        </p:nvSpPr>
        <p:spPr>
          <a:xfrm>
            <a:off x="154677" y="2670246"/>
            <a:ext cx="4572000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Front end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155936" y="4391147"/>
            <a:ext cx="457200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Responsible for creating the UI and the associated functionalities. ( both back end and front end) 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1650649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26786" y="3350606"/>
            <a:ext cx="1534486" cy="955691"/>
          </a:xfrm>
          <a:prstGeom prst="roundRect">
            <a:avLst>
              <a:gd name="adj" fmla="val 28901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2825" rIns="85249" bIns="112825" rtlCol="0" anchor="ctr"/>
          <a:lstStyle/>
          <a:p>
            <a:pPr algn="ctr">
              <a:lnSpc>
                <a:spcPts val="1470"/>
              </a:lnSpc>
            </a:pPr>
            <a:r>
              <a:rPr lang="en-US" sz="1100" kern="0" spc="-12" dirty="0">
                <a:solidFill>
                  <a:srgbClr val="FFFFFF"/>
                </a:solidFill>
              </a:rPr>
              <a:t> View All Categories</a:t>
            </a:r>
            <a:endParaRPr lang="en-US" sz="1050" dirty="0"/>
          </a:p>
        </p:txBody>
      </p:sp>
      <p:sp>
        <p:nvSpPr>
          <p:cNvPr id="4" name="Text 1"/>
          <p:cNvSpPr/>
          <p:nvPr/>
        </p:nvSpPr>
        <p:spPr>
          <a:xfrm>
            <a:off x="5926786" y="1032948"/>
            <a:ext cx="1534486" cy="939337"/>
          </a:xfrm>
          <a:prstGeom prst="roundRect">
            <a:avLst>
              <a:gd name="adj" fmla="val 29405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0894" rIns="85249" bIns="110894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3862297" y="2102059"/>
            <a:ext cx="1534486" cy="955691"/>
          </a:xfrm>
          <a:prstGeom prst="roundRect">
            <a:avLst>
              <a:gd name="adj" fmla="val 28901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2825" rIns="85249" bIns="112825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1480609" y="2102059"/>
            <a:ext cx="1534486" cy="955691"/>
          </a:xfrm>
          <a:prstGeom prst="roundRect">
            <a:avLst>
              <a:gd name="adj" fmla="val 28901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2825" rIns="85249" bIns="112825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7" name="Shape 4"/>
          <p:cNvSpPr/>
          <p:nvPr/>
        </p:nvSpPr>
        <p:spPr>
          <a:xfrm rot="18965060">
            <a:off x="5470984" y="2059086"/>
            <a:ext cx="443202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 rot="2634940">
            <a:off x="5468880" y="3270700"/>
            <a:ext cx="443202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 rot="10800000">
            <a:off x="3218495" y="2643635"/>
            <a:ext cx="522473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5527334" y="2624706"/>
            <a:ext cx="1334054" cy="0"/>
          </a:xfrm>
          <a:prstGeom prst="line">
            <a:avLst/>
          </a:prstGeom>
          <a:solidFill>
            <a:srgbClr val="DF392A"/>
          </a:solidFill>
          <a:ln w="21167">
            <a:solidFill>
              <a:srgbClr val="BEBEBE"/>
            </a:solidFill>
            <a:prstDash val="solid"/>
            <a:headEnd type="none"/>
            <a:tailEnd type="arrow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476250" y="810908"/>
            <a:ext cx="36576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Front end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304527" y="4472010"/>
            <a:ext cx="365760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Responsible for creating all of the above client side</a:t>
            </a:r>
            <a:endParaRPr lang="en-US" sz="1050" dirty="0"/>
          </a:p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functionalities, including the UI.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6194361" y="1454828"/>
            <a:ext cx="9144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CATEGORY</a:t>
            </a:r>
            <a:endParaRPr lang="en-US" sz="750" dirty="0"/>
          </a:p>
        </p:txBody>
      </p:sp>
      <p:sp>
        <p:nvSpPr>
          <p:cNvPr id="14" name="Text 11"/>
          <p:cNvSpPr/>
          <p:nvPr/>
        </p:nvSpPr>
        <p:spPr>
          <a:xfrm>
            <a:off x="1333452" y="2534027"/>
            <a:ext cx="18288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DELETE CATEGORY</a:t>
            </a:r>
            <a:endParaRPr lang="en-US" sz="750" dirty="0"/>
          </a:p>
        </p:txBody>
      </p:sp>
      <p:sp>
        <p:nvSpPr>
          <p:cNvPr id="15" name="Text 12"/>
          <p:cNvSpPr/>
          <p:nvPr/>
        </p:nvSpPr>
        <p:spPr>
          <a:xfrm>
            <a:off x="4172340" y="2536700"/>
            <a:ext cx="9144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</a:t>
            </a:r>
            <a:endParaRPr lang="en-US" sz="750" dirty="0"/>
          </a:p>
        </p:txBody>
      </p:sp>
      <p:sp>
        <p:nvSpPr>
          <p:cNvPr id="16" name="Text 13"/>
          <p:cNvSpPr/>
          <p:nvPr/>
        </p:nvSpPr>
        <p:spPr>
          <a:xfrm>
            <a:off x="7007169" y="2121509"/>
            <a:ext cx="1534486" cy="939337"/>
          </a:xfrm>
          <a:prstGeom prst="roundRect">
            <a:avLst>
              <a:gd name="adj" fmla="val 29405"/>
            </a:avLst>
          </a:prstGeom>
          <a:solidFill>
            <a:srgbClr val="E5E7F0">
              <a:alpha val="0"/>
            </a:srgbClr>
          </a:solidFill>
          <a:ln w="5292">
            <a:solidFill>
              <a:srgbClr val="BEBEBE"/>
            </a:solidFill>
          </a:ln>
        </p:spPr>
        <p:txBody>
          <a:bodyPr wrap="square" lIns="85249" tIns="110894" rIns="85249" bIns="110894" rtlCol="0" anchor="ctr"/>
          <a:lstStyle/>
          <a:p>
            <a:pPr algn="ctr">
              <a:lnSpc>
                <a:spcPts val="1470"/>
              </a:lnSpc>
            </a:pPr>
            <a:endParaRPr lang="en-US" sz="1050" dirty="0"/>
          </a:p>
        </p:txBody>
      </p:sp>
      <p:sp>
        <p:nvSpPr>
          <p:cNvPr id="17" name="Text 14"/>
          <p:cNvSpPr/>
          <p:nvPr/>
        </p:nvSpPr>
        <p:spPr>
          <a:xfrm>
            <a:off x="6860012" y="2536646"/>
            <a:ext cx="1828800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900"/>
              </a:lnSpc>
            </a:pPr>
            <a:r>
              <a:rPr lang="en-US" sz="8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 CATEGORY</a:t>
            </a:r>
            <a:endParaRPr lang="en-US" sz="750" dirty="0"/>
          </a:p>
        </p:txBody>
      </p:sp>
    </p:spTree>
    <p:extLst>
      <p:ext uri="{BB962C8B-B14F-4D97-AF65-F5344CB8AC3E}">
        <p14:creationId xmlns:p14="http://schemas.microsoft.com/office/powerpoint/2010/main" val="23309991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82746" y="1172248"/>
            <a:ext cx="73152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1192002" y="2287701"/>
            <a:ext cx="7315200" cy="13064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</a:t>
            </a:r>
            <a:r>
              <a:rPr lang="en-US" sz="1100" b="0" kern="0" spc="-12" dirty="0" err="1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ClaimSail</a:t>
            </a: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Application represents a pioneering fusion of technology and insurance. By facilitating seamless policy management and enhancing customer engagement, our project underscores the potential for digital solutions to an otherwise offline industry. With a user-friendly interface and robust backend, our application exemplifies efficiency and innovation. </a:t>
            </a:r>
            <a:endParaRPr lang="en-US" sz="1050" dirty="0"/>
          </a:p>
          <a:p>
            <a:pPr algn="ctr">
              <a:lnSpc>
                <a:spcPts val="1470"/>
              </a:lnSpc>
            </a:pPr>
            <a:endParaRPr lang="en-US" sz="1050" dirty="0"/>
          </a:p>
          <a:p>
            <a:pPr algn="ctr">
              <a:lnSpc>
                <a:spcPts val="1470"/>
              </a:lnSpc>
            </a:pPr>
            <a:endParaRPr lang="en-US" sz="1050" dirty="0"/>
          </a:p>
          <a:p>
            <a:pPr algn="ctr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Thank you for your time.</a:t>
            </a:r>
            <a:endParaRPr lang="en-US" sz="1050" dirty="0"/>
          </a:p>
        </p:txBody>
      </p:sp>
      <p:pic>
        <p:nvPicPr>
          <p:cNvPr id="5" name="Image 0" descr="https://pitch-assets-ccb95893-de3f-4266-973c-20049231b248.s3.eu-west-1.amazonaws.com/8fb25026-60ae-47d9-b5a6-8a131a9cab02?pitch-bytes=171368&amp;pitch-content-type=image%2Fsvg%2Bxm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-499634" y="-282032"/>
            <a:ext cx="3059723" cy="3063104"/>
          </a:xfrm>
          <a:prstGeom prst="rect">
            <a:avLst/>
          </a:prstGeom>
        </p:spPr>
      </p:pic>
      <p:pic>
        <p:nvPicPr>
          <p:cNvPr id="6" name="Image 1" descr="https://pitch-assets-ccb95893-de3f-4266-973c-20049231b248.s3.eu-west-1.amazonaws.com/535ef62a-3f72-4c39-93f6-374f80be97ab?pitch-bytes=1087250&amp;pitch-content-type=image%2Fsvg%2Bxml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2864651" y="3743325"/>
            <a:ext cx="3419198" cy="3414442"/>
          </a:xfrm>
          <a:prstGeom prst="rect">
            <a:avLst/>
          </a:prstGeom>
        </p:spPr>
      </p:pic>
      <p:pic>
        <p:nvPicPr>
          <p:cNvPr id="7" name="Image 2" descr="https://pitch-assets-ccb95893-de3f-4266-973c-20049231b248.s3.eu-west-1.amazonaws.com/cb0376c7-95e8-4842-9013-a21a5ffa5e8f?pitch-bytes=537152&amp;pitch-content-type=image%2Fsvg%2Bxml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8"/>
              </a:ext>
            </a:extLst>
          </a:blip>
          <a:srcRect/>
          <a:stretch/>
        </p:blipFill>
        <p:spPr>
          <a:xfrm rot="21000000">
            <a:off x="5283497" y="-2216803"/>
            <a:ext cx="4937235" cy="493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44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6161" y="477488"/>
            <a:ext cx="82296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Introduction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476161" y="1142858"/>
            <a:ext cx="8229600" cy="2319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1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Insurance Management:</a:t>
            </a: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The Full stack Insurance Policy Management Application efficiently tracks and organizes insurance policy, customer, and company details, serving as an indispensable tool for insurance companies of all types.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1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Enhanced Customer Experience:</a:t>
            </a: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By offering online accessibility, the system streamlines insurance processes, including policy sanctioning and policy detail processing, elevating customer experience and engagement.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1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Intuitive User Interface:</a:t>
            </a: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Upon entering the platform, users are presented with insightful information about insurance types, policies, and diverse duration schemes, providing clarity and guidance for effective decision-making.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1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Effortless Online Interaction:</a:t>
            </a: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The process of applying for insurance policies online is made simple and easy, making it a user-friendly and convenient experience for prospective policyholders.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1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Empowering Policyholders</a:t>
            </a: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This system empowers policyholders by enabling them to view their own insurance status information. Additionally, policyholders can access policy details securely through a personalized login. Furthermore, users benefit from prompt query resolution, as the system facilitates quick and efficient responses to their inquiries.</a:t>
            </a:r>
            <a:endParaRPr lang="en-US" sz="1050" dirty="0"/>
          </a:p>
        </p:txBody>
      </p:sp>
      <p:sp>
        <p:nvSpPr>
          <p:cNvPr id="5" name="Shape 7"/>
          <p:cNvSpPr/>
          <p:nvPr/>
        </p:nvSpPr>
        <p:spPr>
          <a:xfrm>
            <a:off x="-97051" y="4492831"/>
            <a:ext cx="9334500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6250" y="809625"/>
            <a:ext cx="1828800" cy="3961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TechStack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475959" y="2199069"/>
            <a:ext cx="1890705" cy="745872"/>
          </a:xfrm>
          <a:prstGeom prst="chevron">
            <a:avLst/>
          </a:prstGeom>
          <a:solidFill>
            <a:srgbClr val="DF392A"/>
          </a:solidFill>
          <a:ln/>
        </p:spPr>
        <p:txBody>
          <a:bodyPr wrap="square" lIns="105039" tIns="88054" rIns="105039" bIns="88054" rtlCol="0" anchor="ctr"/>
          <a:lstStyle/>
          <a:p>
            <a:pPr algn="ctr">
              <a:lnSpc>
                <a:spcPts val="1470"/>
              </a:lnSpc>
            </a:pPr>
            <a:r>
              <a:rPr lang="en-US" sz="1100" b="1" kern="0" spc="-12" dirty="0">
                <a:solidFill>
                  <a:srgbClr val="FFFFFF"/>
                </a:solidFill>
              </a:rPr>
              <a:t>MySQL</a:t>
            </a:r>
            <a:endParaRPr lang="en-US" sz="1050" b="1" dirty="0"/>
          </a:p>
          <a:p>
            <a:pPr algn="ctr">
              <a:lnSpc>
                <a:spcPts val="1470"/>
              </a:lnSpc>
            </a:pPr>
            <a:r>
              <a:rPr lang="en-US" sz="1100" kern="0" spc="-12" dirty="0">
                <a:solidFill>
                  <a:srgbClr val="FFFFFF"/>
                </a:solidFill>
              </a:rPr>
              <a:t>Database</a:t>
            </a: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2051229" y="2199422"/>
            <a:ext cx="1890705" cy="745872"/>
          </a:xfrm>
          <a:prstGeom prst="chevron">
            <a:avLst/>
          </a:prstGeom>
          <a:solidFill>
            <a:srgbClr val="DF392A"/>
          </a:solidFill>
          <a:ln/>
        </p:spPr>
        <p:txBody>
          <a:bodyPr wrap="square" lIns="105039" tIns="88054" rIns="105039" bIns="88054" rtlCol="0" anchor="ctr"/>
          <a:lstStyle/>
          <a:p>
            <a:pPr algn="ctr">
              <a:lnSpc>
                <a:spcPts val="1470"/>
              </a:lnSpc>
            </a:pPr>
            <a:r>
              <a:rPr lang="en-US" sz="1100" b="1" kern="0" spc="-12" dirty="0">
                <a:solidFill>
                  <a:srgbClr val="FFFFFF"/>
                </a:solidFill>
              </a:rPr>
              <a:t>JAVA</a:t>
            </a:r>
            <a:endParaRPr lang="en-US" sz="1050" dirty="0"/>
          </a:p>
          <a:p>
            <a:pPr algn="ctr">
              <a:lnSpc>
                <a:spcPts val="1470"/>
              </a:lnSpc>
            </a:pPr>
            <a:r>
              <a:rPr lang="en-US" sz="1100" kern="0" spc="-12" dirty="0">
                <a:solidFill>
                  <a:srgbClr val="FFFFFF"/>
                </a:solidFill>
              </a:rPr>
              <a:t>Programming Language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3627604" y="2199732"/>
            <a:ext cx="1890705" cy="745872"/>
          </a:xfrm>
          <a:prstGeom prst="chevron">
            <a:avLst/>
          </a:prstGeom>
          <a:solidFill>
            <a:srgbClr val="DF392A"/>
          </a:solidFill>
          <a:ln/>
        </p:spPr>
        <p:txBody>
          <a:bodyPr wrap="square" lIns="105039" tIns="88054" rIns="105039" bIns="88054" rtlCol="0" anchor="ctr"/>
          <a:lstStyle/>
          <a:p>
            <a:pPr algn="ctr">
              <a:lnSpc>
                <a:spcPts val="1470"/>
              </a:lnSpc>
            </a:pPr>
            <a:r>
              <a:rPr lang="en-US" sz="1100" b="1" kern="0" spc="-12" dirty="0">
                <a:solidFill>
                  <a:srgbClr val="FFFFFF"/>
                </a:solidFill>
              </a:rPr>
              <a:t>Spring Boot</a:t>
            </a:r>
            <a:endParaRPr lang="en-US" sz="1050" dirty="0"/>
          </a:p>
          <a:p>
            <a:pPr algn="ctr">
              <a:lnSpc>
                <a:spcPts val="1470"/>
              </a:lnSpc>
            </a:pPr>
            <a:r>
              <a:rPr lang="en-US" sz="1100" kern="0" spc="-12" dirty="0">
                <a:solidFill>
                  <a:srgbClr val="FFFFFF"/>
                </a:solidFill>
              </a:rPr>
              <a:t>Server Side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5203979" y="2199669"/>
            <a:ext cx="1890705" cy="745872"/>
          </a:xfrm>
          <a:prstGeom prst="chevron">
            <a:avLst/>
          </a:prstGeom>
          <a:solidFill>
            <a:srgbClr val="DF392A"/>
          </a:solidFill>
          <a:ln/>
        </p:spPr>
        <p:txBody>
          <a:bodyPr wrap="square" lIns="105039" tIns="88054" rIns="105039" bIns="88054" rtlCol="0" anchor="ctr"/>
          <a:lstStyle/>
          <a:p>
            <a:pPr algn="ctr">
              <a:lnSpc>
                <a:spcPts val="1470"/>
              </a:lnSpc>
            </a:pPr>
            <a:r>
              <a:rPr lang="en-US" sz="1100" b="1" kern="0" spc="-12" dirty="0">
                <a:solidFill>
                  <a:srgbClr val="FFFFFF"/>
                </a:solidFill>
              </a:rPr>
              <a:t>Angular</a:t>
            </a:r>
            <a:endParaRPr lang="en-US" sz="1050" dirty="0"/>
          </a:p>
          <a:p>
            <a:pPr algn="ctr">
              <a:lnSpc>
                <a:spcPts val="1470"/>
              </a:lnSpc>
            </a:pPr>
            <a:r>
              <a:rPr lang="en-US" sz="1100" kern="0" spc="-12" dirty="0">
                <a:solidFill>
                  <a:srgbClr val="FFFFFF"/>
                </a:solidFill>
              </a:rPr>
              <a:t>Front end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6780354" y="2199549"/>
            <a:ext cx="1890705" cy="745872"/>
          </a:xfrm>
          <a:prstGeom prst="chevron">
            <a:avLst/>
          </a:prstGeom>
          <a:solidFill>
            <a:srgbClr val="DF392A"/>
          </a:solidFill>
          <a:ln/>
        </p:spPr>
        <p:txBody>
          <a:bodyPr wrap="square" lIns="105039" tIns="88054" rIns="105039" bIns="88054" rtlCol="0" anchor="ctr"/>
          <a:lstStyle/>
          <a:p>
            <a:pPr algn="ctr">
              <a:lnSpc>
                <a:spcPts val="1470"/>
              </a:lnSpc>
            </a:pPr>
            <a:r>
              <a:rPr lang="en-US" sz="1100" b="1" kern="0" spc="-12" dirty="0">
                <a:solidFill>
                  <a:srgbClr val="FFFFFF"/>
                </a:solidFill>
              </a:rPr>
              <a:t>Tomcat</a:t>
            </a:r>
            <a:endParaRPr lang="en-US" sz="1050" dirty="0"/>
          </a:p>
          <a:p>
            <a:pPr algn="ctr">
              <a:lnSpc>
                <a:spcPts val="1470"/>
              </a:lnSpc>
            </a:pPr>
            <a:r>
              <a:rPr lang="en-US" sz="1100" kern="0" spc="-12" dirty="0">
                <a:solidFill>
                  <a:srgbClr val="FFFFFF"/>
                </a:solidFill>
              </a:rPr>
              <a:t>Server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035" y="811163"/>
            <a:ext cx="45720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Schema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248097" y="4296184"/>
            <a:ext cx="2743200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470"/>
              </a:lnSpc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E-R Diagram of the Insurance Management application.</a:t>
            </a:r>
            <a:endParaRPr lang="en-US" sz="1050" dirty="0"/>
          </a:p>
        </p:txBody>
      </p:sp>
      <p:pic>
        <p:nvPicPr>
          <p:cNvPr id="5" name="Image 0" descr="https://pitch-assets-ccb95893-de3f-4266-973c-20049231b248.s3.eu-west-1.amazonaws.com/31087195-0a49-44d6-9474-15d140212138?pitch-bytes=65677&amp;pitch-content-type=image%2Fpng"/>
          <p:cNvPicPr>
            <a:picLocks noChangeAspect="1"/>
          </p:cNvPicPr>
          <p:nvPr/>
        </p:nvPicPr>
        <p:blipFill>
          <a:blip r:embed="rId3"/>
          <a:srcRect l="2171" t="1459" r="7886" b="1459"/>
          <a:stretch/>
        </p:blipFill>
        <p:spPr>
          <a:xfrm>
            <a:off x="3106524" y="475488"/>
            <a:ext cx="5903429" cy="419112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263040" y="4189382"/>
            <a:ext cx="3938977" cy="2133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>
              <a:lnSpc>
                <a:spcPts val="1680"/>
              </a:lnSpc>
            </a:pPr>
            <a:r>
              <a:rPr lang="en-US" sz="12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Data-Flow-Diagram</a:t>
            </a:r>
            <a:endParaRPr lang="en-US" sz="1200" dirty="0"/>
          </a:p>
        </p:txBody>
      </p:sp>
      <p:sp>
        <p:nvSpPr>
          <p:cNvPr id="25" name="Slide Number Placeholder 0"/>
          <p:cNvSpPr>
            <a:spLocks noGrp="1"/>
          </p:cNvSpPr>
          <p:nvPr>
            <p:ph type="sldNum" sz="quarter" idx="4294967295"/>
          </p:nvPr>
        </p:nvSpPr>
        <p:spPr>
          <a:xfrm>
            <a:off x="8778240" y="475488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>
              <a:defRPr sz="1300">
                <a:solidFill>
                  <a:srgbClr val="FFFFFF"/>
                </a:solidFill>
                <a:latin typeface="Calibri"/>
                <a:ea typeface="Calibri"/>
                <a:cs typeface="Calibri"/>
              </a:defRPr>
            </a:lvl1pPr>
          </a:lstStyle>
          <a:p>
            <a:pPr algn="l"/>
            <a:fld id="{F7021451-1387-4CA6-816F-3879F97B5CBC}" type="slidenum">
              <a:rPr lang="en-US" b="0"/>
              <a:t>8</a:t>
            </a:fld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1017" y="286717"/>
            <a:ext cx="4141590" cy="3769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6161" y="477488"/>
            <a:ext cx="8229600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120"/>
              </a:lnSpc>
            </a:pPr>
            <a:r>
              <a:rPr lang="en-US" sz="2400" b="0" kern="0" spc="-48" dirty="0">
                <a:solidFill>
                  <a:srgbClr val="FFFFFF"/>
                </a:solidFill>
                <a:latin typeface="Noto Serif JP" pitchFamily="34" charset="0"/>
                <a:ea typeface="Noto Serif JP" pitchFamily="34" charset="-122"/>
                <a:cs typeface="Noto Serif JP" pitchFamily="34" charset="-120"/>
              </a:rPr>
              <a:t>Admin Functionalities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476161" y="1142858"/>
            <a:ext cx="8229600" cy="1706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Login to the Application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Admin Account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View/ Update/ Delete - Customer, Policy, Policy category,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 total policy holder, approved policy holder, disapproved policy holder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Approve/ Reject policies applied by customers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Answer customer questions</a:t>
            </a:r>
            <a:endParaRPr lang="en-US" sz="1050" dirty="0"/>
          </a:p>
          <a:p>
            <a:pPr marL="190500" indent="-190500" algn="l">
              <a:lnSpc>
                <a:spcPts val="1470"/>
              </a:lnSpc>
              <a:spcAft>
                <a:spcPts val="525"/>
              </a:spcAft>
              <a:buSzPct val="100000"/>
              <a:buFont typeface="+mj-lt"/>
              <a:buAutoNum type="arabicPeriod"/>
            </a:pPr>
            <a:r>
              <a:rPr lang="en-US" sz="1100" b="0" kern="0" spc="-1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Profile information.</a:t>
            </a:r>
            <a:endParaRPr lang="en-US" sz="1050" dirty="0"/>
          </a:p>
        </p:txBody>
      </p:sp>
      <p:pic>
        <p:nvPicPr>
          <p:cNvPr id="6" name="Image 1" descr="https://pitch-assets-ccb95893-de3f-4266-973c-20049231b248.s3.eu-west-1.amazonaws.com/8fb25026-60ae-47d9-b5a6-8a131a9cab02?pitch-bytes=171368&amp;pitch-content-type=image%2Fsvg%2Bxml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43111" y="-1232116"/>
            <a:ext cx="3059723" cy="3063104"/>
          </a:xfrm>
          <a:prstGeom prst="rect">
            <a:avLst/>
          </a:prstGeom>
        </p:spPr>
      </p:pic>
      <p:sp>
        <p:nvSpPr>
          <p:cNvPr id="7" name="Shape 7"/>
          <p:cNvSpPr/>
          <p:nvPr/>
        </p:nvSpPr>
        <p:spPr>
          <a:xfrm>
            <a:off x="-97051" y="4492831"/>
            <a:ext cx="9334500" cy="0"/>
          </a:xfrm>
          <a:prstGeom prst="line">
            <a:avLst/>
          </a:prstGeom>
          <a:solidFill>
            <a:srgbClr val="DF392A"/>
          </a:solidFill>
          <a:ln w="5292">
            <a:solidFill>
              <a:srgbClr val="BEBEBE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1675</Words>
  <Application>Microsoft Office PowerPoint</Application>
  <PresentationFormat>On-screen Show (16:9)</PresentationFormat>
  <Paragraphs>304</Paragraphs>
  <Slides>42</Slides>
  <Notes>32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CUSTOMER POLICY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ClaimSail</dc:title>
  <dc:subject>PptxGenJS Presentation</dc:subject>
  <dc:creator>Pitch Software GmbH</dc:creator>
  <cp:lastModifiedBy>Sandesh</cp:lastModifiedBy>
  <cp:revision>20</cp:revision>
  <dcterms:created xsi:type="dcterms:W3CDTF">2023-08-15T13:23:25Z</dcterms:created>
  <dcterms:modified xsi:type="dcterms:W3CDTF">2023-08-17T05:07:37Z</dcterms:modified>
</cp:coreProperties>
</file>